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1"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Blacker Sans Text Bold" panose="020B0604020202020204" charset="0"/>
      <p:regular r:id="rId16"/>
    </p:embeddedFont>
    <p:embeddedFont>
      <p:font typeface="Blacker Sans Text Bold Italics" panose="020B0604020202020204" charset="0"/>
      <p:regular r:id="rId17"/>
    </p:embeddedFont>
    <p:embeddedFont>
      <p:font typeface="Montserrat" panose="00000500000000000000" pitchFamily="2" charset="-93"/>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0261" autoAdjust="0"/>
  </p:normalViewPr>
  <p:slideViewPr>
    <p:cSldViewPr>
      <p:cViewPr varScale="1">
        <p:scale>
          <a:sx n="60" d="100"/>
          <a:sy n="60" d="100"/>
        </p:scale>
        <p:origin x="13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7D628-0F18-47AB-9A2B-41FDA0C09E0B}"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3C73-4468-4C82-A456-7448EDEADC78}" type="slidenum">
              <a:rPr lang="en-US" smtClean="0"/>
              <a:t>‹#›</a:t>
            </a:fld>
            <a:endParaRPr lang="en-US"/>
          </a:p>
        </p:txBody>
      </p:sp>
    </p:spTree>
    <p:extLst>
      <p:ext uri="{BB962C8B-B14F-4D97-AF65-F5344CB8AC3E}">
        <p14:creationId xmlns:p14="http://schemas.microsoft.com/office/powerpoint/2010/main" val="1280459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0EDA3C73-4468-4C82-A456-7448EDEADC78}" type="slidenum">
              <a:rPr lang="en-US" smtClean="0"/>
              <a:t>1</a:t>
            </a:fld>
            <a:endParaRPr lang="en-US"/>
          </a:p>
        </p:txBody>
      </p:sp>
    </p:spTree>
    <p:extLst>
      <p:ext uri="{BB962C8B-B14F-4D97-AF65-F5344CB8AC3E}">
        <p14:creationId xmlns:p14="http://schemas.microsoft.com/office/powerpoint/2010/main" val="365063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DA3C73-4468-4C82-A456-7448EDEADC78}" type="slidenum">
              <a:rPr lang="en-US" smtClean="0"/>
              <a:t>2</a:t>
            </a:fld>
            <a:endParaRPr lang="en-US"/>
          </a:p>
        </p:txBody>
      </p:sp>
    </p:spTree>
    <p:extLst>
      <p:ext uri="{BB962C8B-B14F-4D97-AF65-F5344CB8AC3E}">
        <p14:creationId xmlns:p14="http://schemas.microsoft.com/office/powerpoint/2010/main" val="23334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0EDA3C73-4468-4C82-A456-7448EDEADC78}" type="slidenum">
              <a:rPr lang="en-US" smtClean="0"/>
              <a:t>5</a:t>
            </a:fld>
            <a:endParaRPr lang="en-US"/>
          </a:p>
        </p:txBody>
      </p:sp>
    </p:spTree>
    <p:extLst>
      <p:ext uri="{BB962C8B-B14F-4D97-AF65-F5344CB8AC3E}">
        <p14:creationId xmlns:p14="http://schemas.microsoft.com/office/powerpoint/2010/main" val="27293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latin typeface="Times New Roman" panose="02020603050405020304" pitchFamily="18" charset="0"/>
                <a:cs typeface="Times New Roman" panose="02020603050405020304" pitchFamily="18" charset="0"/>
              </a:rPr>
              <a:t>    </a:t>
            </a:r>
            <a:r>
              <a:rPr lang="en-US" sz="1300" kern="1200">
                <a:solidFill>
                  <a:schemeClr val="tx1"/>
                </a:solidFill>
                <a:effectLst/>
                <a:latin typeface="Times New Roman" panose="02020603050405020304" pitchFamily="18" charset="0"/>
                <a:ea typeface="+mn-ea"/>
                <a:cs typeface="Times New Roman" panose="02020603050405020304" pitchFamily="18" charset="0"/>
              </a:rPr>
              <a:t>Nhóm áp dụng mô hình Kim tự tháp Kiểm thử để tối ưu hóa hiệu quả và chi phí kiểm thử. Mô hình này chia kiểm thử thành ba tầng chính theo mức độ trừu tượng và chi phí thực thi:</a:t>
            </a:r>
          </a:p>
          <a:p>
            <a:r>
              <a:rPr lang="en-US" sz="1300">
                <a:latin typeface="Times New Roman" panose="02020603050405020304" pitchFamily="18" charset="0"/>
                <a:cs typeface="Times New Roman" panose="02020603050405020304" pitchFamily="18" charset="0"/>
              </a:rPr>
              <a:t>         - </a:t>
            </a:r>
            <a:r>
              <a:rPr lang="en-US" sz="1300" kern="1200">
                <a:solidFill>
                  <a:schemeClr val="tx1"/>
                </a:solidFill>
                <a:effectLst/>
                <a:latin typeface="Times New Roman" panose="02020603050405020304" pitchFamily="18" charset="0"/>
                <a:ea typeface="+mn-ea"/>
                <a:cs typeface="Times New Roman" panose="02020603050405020304" pitchFamily="18" charset="0"/>
              </a:rPr>
              <a:t>Tầng đáy - Kiểm thử đơn vị: Chiếm tỷ trọng lớn nhất với hơn 50 test cases, tập trung vào các hàm và phương thức độc lập​; sử dụng công cụ kiểm thử tự động là Jest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solidFill>
                  <a:schemeClr val="tx1"/>
                </a:solidFill>
                <a:effectLst/>
                <a:latin typeface="Times New Roman" panose="02020603050405020304" pitchFamily="18" charset="0"/>
                <a:ea typeface="+mn-ea"/>
                <a:cs typeface="Times New Roman" panose="02020603050405020304" pitchFamily="18" charset="0"/>
              </a:rPr>
              <a:t>         - Tầng giữa - Kiểm thử tích hợp: Bao gồm 11 test suites kiểm tra tương tác giữa các module thông qua API​, sử dụng công cụ kiểm thử tự động là Supertest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solidFill>
                  <a:schemeClr val="tx1"/>
                </a:solidFill>
                <a:effectLst/>
                <a:latin typeface="Times New Roman" panose="02020603050405020304" pitchFamily="18" charset="0"/>
                <a:ea typeface="+mn-ea"/>
                <a:cs typeface="Times New Roman" panose="02020603050405020304" pitchFamily="18" charset="0"/>
              </a:rPr>
              <a:t>         - Tầng đỉnh - Kiểm thử đầu cuối: Gồm 14 test suites mô phỏng hành vi người dùng thực tế trên các trình duyệt khác nhau, sử dụng công cụ kiểm thử tự động là Playwright</a:t>
            </a:r>
          </a:p>
        </p:txBody>
      </p:sp>
      <p:sp>
        <p:nvSpPr>
          <p:cNvPr id="4" name="Slide Number Placeholder 3"/>
          <p:cNvSpPr>
            <a:spLocks noGrp="1"/>
          </p:cNvSpPr>
          <p:nvPr>
            <p:ph type="sldNum" sz="quarter" idx="5"/>
          </p:nvPr>
        </p:nvSpPr>
        <p:spPr/>
        <p:txBody>
          <a:bodyPr/>
          <a:lstStyle/>
          <a:p>
            <a:fld id="{0EDA3C73-4468-4C82-A456-7448EDEADC78}" type="slidenum">
              <a:rPr lang="en-US" smtClean="0"/>
              <a:t>6</a:t>
            </a:fld>
            <a:endParaRPr lang="en-US"/>
          </a:p>
        </p:txBody>
      </p:sp>
    </p:spTree>
    <p:extLst>
      <p:ext uri="{BB962C8B-B14F-4D97-AF65-F5344CB8AC3E}">
        <p14:creationId xmlns:p14="http://schemas.microsoft.com/office/powerpoint/2010/main" val="168373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solidFill>
                  <a:schemeClr val="tx1"/>
                </a:solidFill>
                <a:effectLst/>
                <a:latin typeface="Times New Roman" panose="02020603050405020304" pitchFamily="18" charset="0"/>
                <a:ea typeface="+mn-ea"/>
                <a:cs typeface="Times New Roman" panose="02020603050405020304" pitchFamily="18" charset="0"/>
              </a:rPr>
              <a:t>    Sau quá trình thực thi kiểm thử tự động trên môi trường kiểm thử, nhóm thực hiện đề tài đã thu được các kết quả định lượng cụ thể. Các kết quả này được trích xuất trực tiếp từ hệ thống báo cáo tự động Jest Reporter.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solidFill>
                  <a:schemeClr val="tx1"/>
                </a:solidFill>
                <a:effectLst/>
                <a:latin typeface="Times New Roman" panose="02020603050405020304" pitchFamily="18" charset="0"/>
                <a:ea typeface="+mn-ea"/>
                <a:cs typeface="Times New Roman" panose="02020603050405020304" pitchFamily="18" charset="0"/>
              </a:rPr>
              <a:t>    Hệ thống đã trải qua tổng cộng 132 ca kiểm thử được tổ chức trong 11 bộ kiểm thử bao phủ các chức năng cốt lõi của hệ thống như: Xác thực người dùng, Quản lý hoạt động, Điểm danh, …</a:t>
            </a:r>
            <a:br>
              <a:rPr lang="en-US" sz="1300" kern="1200">
                <a:solidFill>
                  <a:schemeClr val="tx1"/>
                </a:solidFill>
                <a:effectLst/>
                <a:latin typeface="Times New Roman" panose="02020603050405020304" pitchFamily="18" charset="0"/>
                <a:ea typeface="+mn-ea"/>
                <a:cs typeface="Times New Roman" panose="02020603050405020304" pitchFamily="18" charset="0"/>
              </a:rPr>
            </a:br>
            <a:r>
              <a:rPr lang="en-US" sz="1300" kern="1200">
                <a:solidFill>
                  <a:schemeClr val="tx1"/>
                </a:solidFill>
                <a:effectLst/>
                <a:latin typeface="Times New Roman" panose="02020603050405020304" pitchFamily="18" charset="0"/>
                <a:ea typeface="+mn-ea"/>
                <a:cs typeface="Times New Roman" panose="02020603050405020304" pitchFamily="18" charset="0"/>
              </a:rPr>
              <a:t>    </a:t>
            </a:r>
            <a:r>
              <a:rPr lang="en-US" sz="1200" kern="1200">
                <a:solidFill>
                  <a:schemeClr val="tx1"/>
                </a:solidFill>
                <a:effectLst/>
                <a:latin typeface="+mn-lt"/>
                <a:ea typeface="+mn-ea"/>
                <a:cs typeface="+mn-cs"/>
              </a:rPr>
              <a:t>Tỷ lệ đạt của các ca kiểm thử là 100% trên tập mẫu thử nghiệm hiện tại.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    Tốc độ kiểm thử nhanh trong khoảng 3 giây, đảm bảo khả năng tích hợp liên tục (CI).</a:t>
            </a:r>
            <a:endParaRPr lang="en-US" sz="1300" kern="1200">
              <a:solidFill>
                <a:schemeClr val="tx1"/>
              </a:solidFill>
              <a:effectLst/>
              <a:latin typeface="Times New Roman" panose="02020603050405020304" pitchFamily="18" charset="0"/>
              <a:ea typeface="+mn-ea"/>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EDA3C73-4468-4C82-A456-7448EDEADC78}" type="slidenum">
              <a:rPr lang="en-US" smtClean="0"/>
              <a:t>7</a:t>
            </a:fld>
            <a:endParaRPr lang="en-US"/>
          </a:p>
        </p:txBody>
      </p:sp>
    </p:spTree>
    <p:extLst>
      <p:ext uri="{BB962C8B-B14F-4D97-AF65-F5344CB8AC3E}">
        <p14:creationId xmlns:p14="http://schemas.microsoft.com/office/powerpoint/2010/main" val="337299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Đây là báo cáo kết quả kiểm thử chi tiết của các module chính trong hệ thống</a:t>
            </a:r>
          </a:p>
        </p:txBody>
      </p:sp>
      <p:sp>
        <p:nvSpPr>
          <p:cNvPr id="4" name="Slide Number Placeholder 3"/>
          <p:cNvSpPr>
            <a:spLocks noGrp="1"/>
          </p:cNvSpPr>
          <p:nvPr>
            <p:ph type="sldNum" sz="quarter" idx="5"/>
          </p:nvPr>
        </p:nvSpPr>
        <p:spPr/>
        <p:txBody>
          <a:bodyPr/>
          <a:lstStyle/>
          <a:p>
            <a:fld id="{0EDA3C73-4468-4C82-A456-7448EDEADC78}" type="slidenum">
              <a:rPr lang="en-US" smtClean="0"/>
              <a:t>8</a:t>
            </a:fld>
            <a:endParaRPr lang="en-US"/>
          </a:p>
        </p:txBody>
      </p:sp>
    </p:spTree>
    <p:extLst>
      <p:ext uri="{BB962C8B-B14F-4D97-AF65-F5344CB8AC3E}">
        <p14:creationId xmlns:p14="http://schemas.microsoft.com/office/powerpoint/2010/main" val="329103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7883">
            <a:off x="13406352" y="1845136"/>
            <a:ext cx="5720858" cy="5720858"/>
            <a:chOff x="0" y="0"/>
            <a:chExt cx="406400" cy="406400"/>
          </a:xfrm>
        </p:grpSpPr>
        <p:sp>
          <p:nvSpPr>
            <p:cNvPr id="3" name="Freeform 3"/>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FFDE59">
                    <a:alpha val="100000"/>
                  </a:srgbClr>
                </a:gs>
                <a:gs pos="100000">
                  <a:srgbClr val="FF914D">
                    <a:alpha val="100000"/>
                  </a:srgbClr>
                </a:gs>
              </a:gsLst>
              <a:lin ang="0"/>
            </a:gradFill>
          </p:spPr>
          <p:txBody>
            <a:bodyPr/>
            <a:lstStyle/>
            <a:p>
              <a:endParaRPr lang="vi-VN"/>
            </a:p>
          </p:txBody>
        </p:sp>
        <p:sp>
          <p:nvSpPr>
            <p:cNvPr id="4" name="TextBox 4"/>
            <p:cNvSpPr txBox="1"/>
            <p:nvPr/>
          </p:nvSpPr>
          <p:spPr>
            <a:xfrm>
              <a:off x="177800" y="-76200"/>
              <a:ext cx="152400" cy="482600"/>
            </a:xfrm>
            <a:prstGeom prst="rect">
              <a:avLst/>
            </a:prstGeom>
          </p:spPr>
          <p:txBody>
            <a:bodyPr lIns="50800" tIns="50800" rIns="50800" bIns="50800" rtlCol="0" anchor="ctr"/>
            <a:lstStyle/>
            <a:p>
              <a:pPr algn="ctr">
                <a:lnSpc>
                  <a:spcPts val="2660"/>
                </a:lnSpc>
                <a:spcBef>
                  <a:spcPct val="0"/>
                </a:spcBef>
              </a:pPr>
              <a:endParaRPr sz="900"/>
            </a:p>
          </p:txBody>
        </p:sp>
      </p:grpSp>
      <p:grpSp>
        <p:nvGrpSpPr>
          <p:cNvPr id="5" name="Group 5"/>
          <p:cNvGrpSpPr/>
          <p:nvPr/>
        </p:nvGrpSpPr>
        <p:grpSpPr>
          <a:xfrm rot="10709334">
            <a:off x="12173885" y="995523"/>
            <a:ext cx="4094700" cy="4094700"/>
            <a:chOff x="0" y="0"/>
            <a:chExt cx="406400" cy="406400"/>
          </a:xfrm>
        </p:grpSpPr>
        <p:sp>
          <p:nvSpPr>
            <p:cNvPr id="6" name="Freeform 6"/>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FF66C4">
                    <a:alpha val="100000"/>
                  </a:srgbClr>
                </a:gs>
                <a:gs pos="100000">
                  <a:srgbClr val="FFDE59">
                    <a:alpha val="100000"/>
                  </a:srgbClr>
                </a:gs>
              </a:gsLst>
              <a:lin ang="0"/>
            </a:gradFill>
          </p:spPr>
          <p:txBody>
            <a:bodyPr/>
            <a:lstStyle/>
            <a:p>
              <a:endParaRPr lang="vi-VN"/>
            </a:p>
          </p:txBody>
        </p:sp>
        <p:sp>
          <p:nvSpPr>
            <p:cNvPr id="7" name="TextBox 7"/>
            <p:cNvSpPr txBox="1"/>
            <p:nvPr/>
          </p:nvSpPr>
          <p:spPr>
            <a:xfrm>
              <a:off x="177800" y="-76200"/>
              <a:ext cx="152400" cy="482600"/>
            </a:xfrm>
            <a:prstGeom prst="rect">
              <a:avLst/>
            </a:prstGeom>
          </p:spPr>
          <p:txBody>
            <a:bodyPr lIns="50800" tIns="50800" rIns="50800" bIns="50800" rtlCol="0" anchor="ctr"/>
            <a:lstStyle/>
            <a:p>
              <a:pPr algn="ctr">
                <a:lnSpc>
                  <a:spcPts val="2660"/>
                </a:lnSpc>
                <a:spcBef>
                  <a:spcPct val="0"/>
                </a:spcBef>
              </a:pPr>
              <a:endParaRPr sz="900"/>
            </a:p>
          </p:txBody>
        </p:sp>
      </p:grpSp>
      <p:grpSp>
        <p:nvGrpSpPr>
          <p:cNvPr id="8" name="Group 8"/>
          <p:cNvGrpSpPr/>
          <p:nvPr/>
        </p:nvGrpSpPr>
        <p:grpSpPr>
          <a:xfrm>
            <a:off x="13832997" y="-605521"/>
            <a:ext cx="5382556" cy="53825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419100" cap="sq">
              <a:gradFill>
                <a:gsLst>
                  <a:gs pos="0">
                    <a:srgbClr val="FFDE59">
                      <a:alpha val="100000"/>
                    </a:srgbClr>
                  </a:gs>
                  <a:gs pos="100000">
                    <a:srgbClr val="FF914D">
                      <a:alpha val="100000"/>
                    </a:srgbClr>
                  </a:gs>
                </a:gsLst>
                <a:lin ang="0"/>
              </a:gradFill>
              <a:prstDash val="solid"/>
              <a:miter/>
            </a:ln>
          </p:spPr>
          <p:txBody>
            <a:bodyPr/>
            <a:lstStyle/>
            <a:p>
              <a:endParaRPr lang="vi-VN"/>
            </a:p>
          </p:txBody>
        </p:sp>
      </p:grpSp>
      <p:grpSp>
        <p:nvGrpSpPr>
          <p:cNvPr id="10" name="Group 10"/>
          <p:cNvGrpSpPr/>
          <p:nvPr/>
        </p:nvGrpSpPr>
        <p:grpSpPr>
          <a:xfrm>
            <a:off x="11755263" y="3338473"/>
            <a:ext cx="5382556" cy="53825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676" r="-43676"/>
              </a:stretch>
            </a:blipFill>
            <a:ln w="419100" cap="sq">
              <a:gradFill>
                <a:gsLst>
                  <a:gs pos="0">
                    <a:srgbClr val="FFDE59">
                      <a:alpha val="100000"/>
                    </a:srgbClr>
                  </a:gs>
                  <a:gs pos="100000">
                    <a:srgbClr val="FF914D">
                      <a:alpha val="100000"/>
                    </a:srgbClr>
                  </a:gs>
                </a:gsLst>
                <a:lin ang="0"/>
              </a:gradFill>
              <a:prstDash val="solid"/>
              <a:miter/>
            </a:ln>
          </p:spPr>
          <p:txBody>
            <a:bodyPr/>
            <a:lstStyle/>
            <a:p>
              <a:endParaRPr lang="vi-VN"/>
            </a:p>
          </p:txBody>
        </p:sp>
      </p:grpSp>
      <p:sp>
        <p:nvSpPr>
          <p:cNvPr id="12" name="Freeform 12"/>
          <p:cNvSpPr/>
          <p:nvPr/>
        </p:nvSpPr>
        <p:spPr>
          <a:xfrm rot="5400000">
            <a:off x="0" y="-10255"/>
            <a:ext cx="3333750" cy="3333750"/>
          </a:xfrm>
          <a:custGeom>
            <a:avLst/>
            <a:gdLst/>
            <a:ahLst/>
            <a:cxnLst/>
            <a:rect l="l" t="t" r="r" b="b"/>
            <a:pathLst>
              <a:path w="6667500" h="6667500">
                <a:moveTo>
                  <a:pt x="0" y="0"/>
                </a:moveTo>
                <a:lnTo>
                  <a:pt x="6667500" y="0"/>
                </a:lnTo>
                <a:lnTo>
                  <a:pt x="6667500" y="6667500"/>
                </a:lnTo>
                <a:lnTo>
                  <a:pt x="0" y="6667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3" name="Freeform 13"/>
          <p:cNvSpPr/>
          <p:nvPr/>
        </p:nvSpPr>
        <p:spPr>
          <a:xfrm rot="5400000" flipH="1">
            <a:off x="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4" name="Freeform 14"/>
          <p:cNvSpPr/>
          <p:nvPr/>
        </p:nvSpPr>
        <p:spPr>
          <a:xfrm flipH="1">
            <a:off x="14954250" y="6953250"/>
            <a:ext cx="3333750" cy="3333750"/>
          </a:xfrm>
          <a:custGeom>
            <a:avLst/>
            <a:gdLst/>
            <a:ahLst/>
            <a:cxnLst/>
            <a:rect l="l" t="t" r="r" b="b"/>
            <a:pathLst>
              <a:path w="6667500" h="6667500">
                <a:moveTo>
                  <a:pt x="6667500" y="0"/>
                </a:moveTo>
                <a:lnTo>
                  <a:pt x="0" y="0"/>
                </a:lnTo>
                <a:lnTo>
                  <a:pt x="0" y="6667500"/>
                </a:lnTo>
                <a:lnTo>
                  <a:pt x="6667500" y="6667500"/>
                </a:lnTo>
                <a:lnTo>
                  <a:pt x="66675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5" name="Group 15"/>
          <p:cNvGrpSpPr/>
          <p:nvPr/>
        </p:nvGrpSpPr>
        <p:grpSpPr>
          <a:xfrm>
            <a:off x="3214888" y="320580"/>
            <a:ext cx="9111875" cy="1143000"/>
            <a:chOff x="0" y="0"/>
            <a:chExt cx="24298332" cy="3048000"/>
          </a:xfrm>
        </p:grpSpPr>
        <p:sp>
          <p:nvSpPr>
            <p:cNvPr id="16" name="Freeform 16"/>
            <p:cNvSpPr/>
            <p:nvPr/>
          </p:nvSpPr>
          <p:spPr>
            <a:xfrm>
              <a:off x="21250332"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7"/>
              <a:stretch>
                <a:fillRect/>
              </a:stretch>
            </a:blipFill>
          </p:spPr>
          <p:txBody>
            <a:bodyPr/>
            <a:lstStyle/>
            <a:p>
              <a:endParaRPr lang="vi-VN"/>
            </a:p>
          </p:txBody>
        </p:sp>
        <p:sp>
          <p:nvSpPr>
            <p:cNvPr id="17" name="TextBox 17"/>
            <p:cNvSpPr txBox="1"/>
            <p:nvPr/>
          </p:nvSpPr>
          <p:spPr>
            <a:xfrm>
              <a:off x="3708400" y="324696"/>
              <a:ext cx="16876999" cy="2393819"/>
            </a:xfrm>
            <a:prstGeom prst="rect">
              <a:avLst/>
            </a:prstGeom>
          </p:spPr>
          <p:txBody>
            <a:bodyPr lIns="0" tIns="0" rIns="0" bIns="0" rtlCol="0" anchor="t">
              <a:spAutoFit/>
            </a:bodyPr>
            <a:lstStyle/>
            <a:p>
              <a:pPr algn="ctr">
                <a:lnSpc>
                  <a:spcPts val="3520"/>
                </a:lnSpc>
              </a:pPr>
              <a:r>
                <a:rPr lang="en-US" sz="3200" b="1">
                  <a:solidFill>
                    <a:srgbClr val="FF3131"/>
                  </a:solidFill>
                  <a:latin typeface="Blacker Sans Text Bold"/>
                  <a:ea typeface="Blacker Sans Text Bold"/>
                  <a:cs typeface="Blacker Sans Text Bold"/>
                  <a:sym typeface="Blacker Sans Text Bold"/>
                </a:rPr>
                <a:t>TRƯỜNG ĐẠI HỌC ĐÀ LẠT</a:t>
              </a:r>
            </a:p>
            <a:p>
              <a:pPr algn="ctr">
                <a:lnSpc>
                  <a:spcPts val="3520"/>
                </a:lnSpc>
              </a:pPr>
              <a:r>
                <a:rPr lang="en-US" sz="3200" b="1">
                  <a:solidFill>
                    <a:srgbClr val="FF3131"/>
                  </a:solidFill>
                  <a:latin typeface="Blacker Sans Text Bold"/>
                  <a:ea typeface="Blacker Sans Text Bold"/>
                  <a:cs typeface="Blacker Sans Text Bold"/>
                  <a:sym typeface="Blacker Sans Text Bold"/>
                </a:rPr>
                <a:t>KHOA CÔNG NGHỆ THÔNG TIN</a:t>
              </a:r>
            </a:p>
          </p:txBody>
        </p:sp>
        <p:sp>
          <p:nvSpPr>
            <p:cNvPr id="18" name="Freeform 18"/>
            <p:cNvSpPr/>
            <p:nvPr/>
          </p:nvSpPr>
          <p:spPr>
            <a:xfrm>
              <a:off x="0"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8"/>
              <a:stretch>
                <a:fillRect/>
              </a:stretch>
            </a:blipFill>
          </p:spPr>
          <p:txBody>
            <a:bodyPr/>
            <a:lstStyle/>
            <a:p>
              <a:endParaRPr lang="vi-VN"/>
            </a:p>
          </p:txBody>
        </p:sp>
      </p:grpSp>
      <p:grpSp>
        <p:nvGrpSpPr>
          <p:cNvPr id="19" name="Group 19"/>
          <p:cNvGrpSpPr/>
          <p:nvPr/>
        </p:nvGrpSpPr>
        <p:grpSpPr>
          <a:xfrm>
            <a:off x="2233687" y="7001149"/>
            <a:ext cx="8497213" cy="1306375"/>
            <a:chOff x="0" y="0"/>
            <a:chExt cx="22659233" cy="3483666"/>
          </a:xfrm>
        </p:grpSpPr>
        <p:sp>
          <p:nvSpPr>
            <p:cNvPr id="20" name="Freeform 20"/>
            <p:cNvSpPr/>
            <p:nvPr/>
          </p:nvSpPr>
          <p:spPr>
            <a:xfrm>
              <a:off x="0" y="0"/>
              <a:ext cx="22659233" cy="3483666"/>
            </a:xfrm>
            <a:custGeom>
              <a:avLst/>
              <a:gdLst/>
              <a:ahLst/>
              <a:cxnLst/>
              <a:rect l="l" t="t" r="r" b="b"/>
              <a:pathLst>
                <a:path w="22659233" h="3483666">
                  <a:moveTo>
                    <a:pt x="0" y="0"/>
                  </a:moveTo>
                  <a:lnTo>
                    <a:pt x="22659233" y="0"/>
                  </a:lnTo>
                  <a:lnTo>
                    <a:pt x="22659233" y="3483666"/>
                  </a:lnTo>
                  <a:lnTo>
                    <a:pt x="0" y="3483666"/>
                  </a:lnTo>
                  <a:lnTo>
                    <a:pt x="0" y="0"/>
                  </a:lnTo>
                  <a:close/>
                </a:path>
              </a:pathLst>
            </a:custGeom>
            <a:blipFill>
              <a:blip r:embed="rId9"/>
              <a:stretch>
                <a:fillRect t="-17889" b="-17889"/>
              </a:stretch>
            </a:blipFill>
          </p:spPr>
          <p:txBody>
            <a:bodyPr/>
            <a:lstStyle/>
            <a:p>
              <a:endParaRPr lang="vi-VN"/>
            </a:p>
          </p:txBody>
        </p:sp>
        <p:sp>
          <p:nvSpPr>
            <p:cNvPr id="21" name="TextBox 21"/>
            <p:cNvSpPr txBox="1"/>
            <p:nvPr/>
          </p:nvSpPr>
          <p:spPr>
            <a:xfrm>
              <a:off x="1130141" y="977080"/>
              <a:ext cx="20398953" cy="1403290"/>
            </a:xfrm>
            <a:prstGeom prst="rect">
              <a:avLst/>
            </a:prstGeom>
          </p:spPr>
          <p:txBody>
            <a:bodyPr lIns="0" tIns="0" rIns="0" bIns="0" rtlCol="0" anchor="t">
              <a:spAutoFit/>
            </a:bodyPr>
            <a:lstStyle/>
            <a:p>
              <a:pPr algn="ctr">
                <a:lnSpc>
                  <a:spcPts val="4480"/>
                </a:lnSpc>
              </a:pPr>
              <a:r>
                <a:rPr lang="en-US" sz="3200" b="1" i="1">
                  <a:solidFill>
                    <a:srgbClr val="EEEEEE"/>
                  </a:solidFill>
                  <a:latin typeface="Blacker Sans Text Bold Italics"/>
                  <a:ea typeface="Blacker Sans Text Bold Italics"/>
                  <a:cs typeface="Blacker Sans Text Bold Italics"/>
                  <a:sym typeface="Blacker Sans Text Bold Italics"/>
                </a:rPr>
                <a:t>Lâm Đồng, ngày 06 tháng 12 năm 2025</a:t>
              </a:r>
            </a:p>
          </p:txBody>
        </p:sp>
      </p:grpSp>
      <p:sp>
        <p:nvSpPr>
          <p:cNvPr id="22" name="TextBox 22"/>
          <p:cNvSpPr txBox="1"/>
          <p:nvPr/>
        </p:nvSpPr>
        <p:spPr>
          <a:xfrm>
            <a:off x="685801" y="3876073"/>
            <a:ext cx="10931814" cy="2923877"/>
          </a:xfrm>
          <a:prstGeom prst="rect">
            <a:avLst/>
          </a:prstGeom>
        </p:spPr>
        <p:txBody>
          <a:bodyPr wrap="square" lIns="0" tIns="0" rIns="0" bIns="0" rtlCol="0" anchor="t">
            <a:spAutoFit/>
          </a:bodyPr>
          <a:lstStyle/>
          <a:p>
            <a:pPr algn="ctr">
              <a:lnSpc>
                <a:spcPts val="11440"/>
              </a:lnSpc>
            </a:pPr>
            <a:r>
              <a:rPr lang="en-US" sz="10400" b="1">
                <a:solidFill>
                  <a:srgbClr val="FF3131"/>
                </a:solidFill>
                <a:latin typeface="Blacker Sans Text Bold"/>
                <a:ea typeface="Blacker Sans Text Bold"/>
                <a:cs typeface="Blacker Sans Text Bold"/>
                <a:sym typeface="Blacker Sans Text Bold"/>
              </a:rPr>
              <a:t>ĐỒ ÁN CHUYÊN NGÀNH KHÓA 46</a:t>
            </a:r>
          </a:p>
        </p:txBody>
      </p:sp>
      <p:sp>
        <p:nvSpPr>
          <p:cNvPr id="23" name="TextBox 23"/>
          <p:cNvSpPr txBox="1"/>
          <p:nvPr/>
        </p:nvSpPr>
        <p:spPr>
          <a:xfrm>
            <a:off x="1346973" y="2673651"/>
            <a:ext cx="10270641" cy="897682"/>
          </a:xfrm>
          <a:prstGeom prst="rect">
            <a:avLst/>
          </a:prstGeom>
        </p:spPr>
        <p:txBody>
          <a:bodyPr lIns="0" tIns="0" rIns="0" bIns="0" rtlCol="0" anchor="t">
            <a:spAutoFit/>
          </a:bodyPr>
          <a:lstStyle/>
          <a:p>
            <a:pPr algn="ctr">
              <a:lnSpc>
                <a:spcPts val="7040"/>
              </a:lnSpc>
            </a:pPr>
            <a:r>
              <a:rPr lang="en-US" sz="6400" b="1" dirty="0">
                <a:solidFill>
                  <a:srgbClr val="FF3131"/>
                </a:solidFill>
                <a:latin typeface="Blacker Sans Text Bold"/>
                <a:ea typeface="Blacker Sans Text Bold"/>
                <a:cs typeface="Blacker Sans Text Bold"/>
                <a:sym typeface="Blacker Sans Text Bold"/>
              </a:rPr>
              <a:t>BUỔI BẢO VỆ</a:t>
            </a:r>
          </a:p>
        </p:txBody>
      </p:sp>
    </p:spTree>
    <p:extLst>
      <p:ext uri="{BB962C8B-B14F-4D97-AF65-F5344CB8AC3E}">
        <p14:creationId xmlns:p14="http://schemas.microsoft.com/office/powerpoint/2010/main" val="66775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993422" y="-10379424"/>
            <a:ext cx="2578312" cy="20304783"/>
            <a:chOff x="0" y="0"/>
            <a:chExt cx="872170" cy="6868531"/>
          </a:xfrm>
        </p:grpSpPr>
        <p:sp>
          <p:nvSpPr>
            <p:cNvPr id="3" name="Freeform 3"/>
            <p:cNvSpPr/>
            <p:nvPr/>
          </p:nvSpPr>
          <p:spPr>
            <a:xfrm>
              <a:off x="0" y="0"/>
              <a:ext cx="872170" cy="6868531"/>
            </a:xfrm>
            <a:custGeom>
              <a:avLst/>
              <a:gdLst/>
              <a:ahLst/>
              <a:cxnLst/>
              <a:rect l="l" t="t" r="r" b="b"/>
              <a:pathLst>
                <a:path w="872170" h="6868531">
                  <a:moveTo>
                    <a:pt x="0" y="0"/>
                  </a:moveTo>
                  <a:lnTo>
                    <a:pt x="872170" y="0"/>
                  </a:lnTo>
                  <a:lnTo>
                    <a:pt x="872170" y="6868531"/>
                  </a:lnTo>
                  <a:lnTo>
                    <a:pt x="0" y="6868531"/>
                  </a:lnTo>
                  <a:close/>
                </a:path>
              </a:pathLst>
            </a:custGeom>
            <a:solidFill>
              <a:srgbClr val="ABE3F9"/>
            </a:solidFill>
          </p:spPr>
          <p:txBody>
            <a:bodyPr/>
            <a:lstStyle/>
            <a:p>
              <a:endParaRPr lang="vi-VN"/>
            </a:p>
          </p:txBody>
        </p:sp>
      </p:grpSp>
      <p:grpSp>
        <p:nvGrpSpPr>
          <p:cNvPr id="4" name="Group 4"/>
          <p:cNvGrpSpPr/>
          <p:nvPr/>
        </p:nvGrpSpPr>
        <p:grpSpPr>
          <a:xfrm>
            <a:off x="-801850" y="224051"/>
            <a:ext cx="1676145" cy="167614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7" name="TextBox 7"/>
          <p:cNvSpPr txBox="1"/>
          <p:nvPr/>
        </p:nvSpPr>
        <p:spPr>
          <a:xfrm>
            <a:off x="1347434" y="252626"/>
            <a:ext cx="6935144" cy="615553"/>
          </a:xfrm>
          <a:prstGeom prst="rect">
            <a:avLst/>
          </a:prstGeom>
        </p:spPr>
        <p:txBody>
          <a:bodyPr lIns="0" tIns="0" rIns="0" bIns="0" rtlCol="0" anchor="t">
            <a:spAutoFit/>
          </a:bodyPr>
          <a:lstStyle/>
          <a:p>
            <a:pPr>
              <a:lnSpc>
                <a:spcPts val="4788"/>
              </a:lnSpc>
            </a:pPr>
            <a:r>
              <a:rPr lang="en-US" sz="4200" dirty="0">
                <a:solidFill>
                  <a:srgbClr val="496592"/>
                </a:solidFill>
                <a:latin typeface="Montserrat"/>
                <a:ea typeface="Montserrat"/>
                <a:cs typeface="Montserrat"/>
                <a:sym typeface="Montserrat"/>
              </a:rPr>
              <a:t>Demo</a:t>
            </a:r>
          </a:p>
        </p:txBody>
      </p:sp>
      <p:sp>
        <p:nvSpPr>
          <p:cNvPr id="9" name="TextBox 8">
            <a:extLst>
              <a:ext uri="{FF2B5EF4-FFF2-40B4-BE49-F238E27FC236}">
                <a16:creationId xmlns:a16="http://schemas.microsoft.com/office/drawing/2014/main" id="{9A6F40AF-B5DF-998B-06BF-44DBD577697E}"/>
              </a:ext>
            </a:extLst>
          </p:cNvPr>
          <p:cNvSpPr txBox="1"/>
          <p:nvPr/>
        </p:nvSpPr>
        <p:spPr>
          <a:xfrm>
            <a:off x="5486400" y="4076700"/>
            <a:ext cx="13182600" cy="611065"/>
          </a:xfrm>
          <a:prstGeom prst="rect">
            <a:avLst/>
          </a:prstGeom>
          <a:noFill/>
        </p:spPr>
        <p:txBody>
          <a:bodyPr wrap="square">
            <a:spAutoFit/>
          </a:bodyPr>
          <a:lstStyle/>
          <a:p>
            <a:pPr>
              <a:lnSpc>
                <a:spcPts val="4788"/>
              </a:lnSpc>
            </a:pPr>
            <a:r>
              <a:rPr lang="en-US" b="1" dirty="0">
                <a:solidFill>
                  <a:srgbClr val="496592"/>
                </a:solidFill>
                <a:latin typeface="Montserrat"/>
                <a:ea typeface="Montserrat"/>
                <a:cs typeface="Montserrat"/>
                <a:sym typeface="Montserrat"/>
              </a:rPr>
              <a:t>https://drive.google.com/file/d/1pXprnciuun0HHBlDKrqltZjS8ngo769l/view?usp=drive_link</a:t>
            </a:r>
            <a:endParaRPr lang="en-US" sz="1800" b="1" dirty="0">
              <a:solidFill>
                <a:srgbClr val="496592"/>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8809EDC9-C883-3775-3C61-C0458A8B90B7}"/>
              </a:ext>
            </a:extLst>
          </p:cNvPr>
          <p:cNvSpPr txBox="1"/>
          <p:nvPr/>
        </p:nvSpPr>
        <p:spPr>
          <a:xfrm>
            <a:off x="8282578" y="2830939"/>
            <a:ext cx="10154652" cy="707886"/>
          </a:xfrm>
          <a:prstGeom prst="rect">
            <a:avLst/>
          </a:prstGeom>
          <a:noFill/>
        </p:spPr>
        <p:txBody>
          <a:bodyPr wrap="square">
            <a:spAutoFit/>
          </a:bodyPr>
          <a:lstStyle/>
          <a:p>
            <a:r>
              <a:rPr lang="vi-VN" sz="4000" dirty="0"/>
              <a:t>LINK DEMO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2659" y="0"/>
            <a:ext cx="2578312" cy="10287000"/>
            <a:chOff x="0" y="0"/>
            <a:chExt cx="872170" cy="3479800"/>
          </a:xfrm>
        </p:grpSpPr>
        <p:sp>
          <p:nvSpPr>
            <p:cNvPr id="3" name="Freeform 3"/>
            <p:cNvSpPr/>
            <p:nvPr/>
          </p:nvSpPr>
          <p:spPr>
            <a:xfrm>
              <a:off x="0" y="0"/>
              <a:ext cx="872170" cy="3479800"/>
            </a:xfrm>
            <a:custGeom>
              <a:avLst/>
              <a:gdLst/>
              <a:ahLst/>
              <a:cxnLst/>
              <a:rect l="l" t="t" r="r" b="b"/>
              <a:pathLst>
                <a:path w="872170" h="3479800">
                  <a:moveTo>
                    <a:pt x="0" y="0"/>
                  </a:moveTo>
                  <a:lnTo>
                    <a:pt x="872170" y="0"/>
                  </a:lnTo>
                  <a:lnTo>
                    <a:pt x="872170" y="3479800"/>
                  </a:lnTo>
                  <a:lnTo>
                    <a:pt x="0" y="3479800"/>
                  </a:lnTo>
                  <a:close/>
                </a:path>
              </a:pathLst>
            </a:custGeom>
            <a:solidFill>
              <a:srgbClr val="ABE3F9"/>
            </a:solidFill>
          </p:spPr>
          <p:txBody>
            <a:bodyPr/>
            <a:lstStyle/>
            <a:p>
              <a:endParaRPr lang="vi-VN"/>
            </a:p>
          </p:txBody>
        </p:sp>
      </p:grpSp>
      <p:grpSp>
        <p:nvGrpSpPr>
          <p:cNvPr id="4" name="Group 4"/>
          <p:cNvGrpSpPr/>
          <p:nvPr/>
        </p:nvGrpSpPr>
        <p:grpSpPr>
          <a:xfrm>
            <a:off x="-22685" y="9147028"/>
            <a:ext cx="2376677" cy="23766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graphicFrame>
        <p:nvGraphicFramePr>
          <p:cNvPr id="6" name="Table 6"/>
          <p:cNvGraphicFramePr>
            <a:graphicFrameLocks noGrp="1"/>
          </p:cNvGraphicFramePr>
          <p:nvPr/>
        </p:nvGraphicFramePr>
        <p:xfrm>
          <a:off x="1348720" y="1661272"/>
          <a:ext cx="16263403" cy="7643398"/>
        </p:xfrm>
        <a:graphic>
          <a:graphicData uri="http://schemas.openxmlformats.org/drawingml/2006/table">
            <a:tbl>
              <a:tblPr/>
              <a:tblGrid>
                <a:gridCol w="7794490">
                  <a:extLst>
                    <a:ext uri="{9D8B030D-6E8A-4147-A177-3AD203B41FA5}">
                      <a16:colId xmlns:a16="http://schemas.microsoft.com/office/drawing/2014/main" val="20000"/>
                    </a:ext>
                  </a:extLst>
                </a:gridCol>
                <a:gridCol w="8468913">
                  <a:extLst>
                    <a:ext uri="{9D8B030D-6E8A-4147-A177-3AD203B41FA5}">
                      <a16:colId xmlns:a16="http://schemas.microsoft.com/office/drawing/2014/main" val="20001"/>
                    </a:ext>
                  </a:extLst>
                </a:gridCol>
              </a:tblGrid>
              <a:tr h="1191753">
                <a:tc>
                  <a:txBody>
                    <a:bodyPr/>
                    <a:lstStyle/>
                    <a:p>
                      <a:pPr algn="ctr">
                        <a:lnSpc>
                          <a:spcPts val="5040"/>
                        </a:lnSpc>
                        <a:defRPr/>
                      </a:pPr>
                      <a:r>
                        <a:rPr lang="en-US" sz="3600" b="1">
                          <a:solidFill>
                            <a:srgbClr val="000000"/>
                          </a:solidFill>
                          <a:latin typeface="Roboto Bold"/>
                          <a:ea typeface="Roboto Bold"/>
                          <a:cs typeface="Roboto Bold"/>
                          <a:sym typeface="Roboto Bold"/>
                        </a:rPr>
                        <a:t>Kết quả đạt được</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1E1EA"/>
                    </a:solidFill>
                  </a:tcPr>
                </a:tc>
                <a:tc>
                  <a:txBody>
                    <a:bodyPr/>
                    <a:lstStyle/>
                    <a:p>
                      <a:pPr algn="ctr">
                        <a:lnSpc>
                          <a:spcPts val="5040"/>
                        </a:lnSpc>
                        <a:defRPr/>
                      </a:pPr>
                      <a:r>
                        <a:rPr lang="en-US" sz="3600" b="1">
                          <a:solidFill>
                            <a:srgbClr val="000000"/>
                          </a:solidFill>
                          <a:latin typeface="Roboto Bold"/>
                          <a:ea typeface="Roboto Bold"/>
                          <a:cs typeface="Roboto Bold"/>
                          <a:sym typeface="Roboto Bold"/>
                        </a:rPr>
                        <a:t>Hướng phát triển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1E1EA"/>
                    </a:solidFill>
                  </a:tcPr>
                </a:tc>
                <a:extLst>
                  <a:ext uri="{0D108BD9-81ED-4DB2-BD59-A6C34878D82A}">
                    <a16:rowId xmlns:a16="http://schemas.microsoft.com/office/drawing/2014/main" val="10000"/>
                  </a:ext>
                </a:extLst>
              </a:tr>
              <a:tr h="6451645">
                <a:tc>
                  <a:txBody>
                    <a:bodyPr/>
                    <a:lstStyle/>
                    <a:p>
                      <a:pPr marL="518160" lvl="1" indent="-259080" algn="l">
                        <a:lnSpc>
                          <a:spcPts val="4800"/>
                        </a:lnSpc>
                        <a:buFont typeface="Arial"/>
                        <a:buChar char="•"/>
                        <a:defRPr/>
                      </a:pPr>
                      <a:r>
                        <a:rPr lang="en-US" sz="2400">
                          <a:solidFill>
                            <a:srgbClr val="000000"/>
                          </a:solidFill>
                          <a:latin typeface="Roboto"/>
                          <a:ea typeface="Roboto"/>
                          <a:cs typeface="Roboto"/>
                          <a:sym typeface="Roboto"/>
                        </a:rPr>
                        <a:t>Xây dựng Website quản lý hoạt động rèn luyện có đầy đủ chức năng cơ bản theo mô hình Client-Server (ReactJS + Node.js + PostgreSQL).</a:t>
                      </a:r>
                      <a:endParaRPr lang="en-US" sz="1100"/>
                    </a:p>
                    <a:p>
                      <a:pPr marL="518160" lvl="1" indent="-259080" algn="l">
                        <a:lnSpc>
                          <a:spcPts val="4800"/>
                        </a:lnSpc>
                        <a:buFont typeface="Arial"/>
                        <a:buChar char="•"/>
                      </a:pPr>
                      <a:r>
                        <a:rPr lang="en-US" sz="2400">
                          <a:solidFill>
                            <a:srgbClr val="000000"/>
                          </a:solidFill>
                          <a:latin typeface="Roboto"/>
                          <a:ea typeface="Roboto"/>
                          <a:cs typeface="Roboto"/>
                          <a:sym typeface="Roboto"/>
                        </a:rPr>
                        <a:t>Đã triển khai tính năng Điểm danh bằng QR Code động (Dynamic QR) và tính điểm rèn luyện tự động.</a:t>
                      </a:r>
                    </a:p>
                    <a:p>
                      <a:pPr marL="518160" lvl="1" indent="-259080" algn="l">
                        <a:lnSpc>
                          <a:spcPts val="4800"/>
                        </a:lnSpc>
                        <a:buFont typeface="Arial"/>
                        <a:buChar char="•"/>
                      </a:pPr>
                      <a:r>
                        <a:rPr lang="en-US" sz="2400">
                          <a:solidFill>
                            <a:srgbClr val="000000"/>
                          </a:solidFill>
                          <a:latin typeface="Roboto"/>
                          <a:ea typeface="Roboto"/>
                          <a:cs typeface="Roboto"/>
                          <a:sym typeface="Roboto"/>
                        </a:rPr>
                        <a:t>Đạt tỷ lệ 100% Pass với 132 Test Cases (Unit, Integration, E2E).</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marL="518160" lvl="1" indent="-259080" algn="l">
                        <a:lnSpc>
                          <a:spcPts val="4800"/>
                        </a:lnSpc>
                        <a:buFont typeface="Arial"/>
                        <a:buChar char="•"/>
                        <a:defRPr/>
                      </a:pPr>
                      <a:r>
                        <a:rPr lang="en-US" sz="2400">
                          <a:solidFill>
                            <a:srgbClr val="000000"/>
                          </a:solidFill>
                          <a:latin typeface="Roboto"/>
                          <a:ea typeface="Roboto"/>
                          <a:cs typeface="Roboto"/>
                          <a:sym typeface="Roboto"/>
                        </a:rPr>
                        <a:t>Phát triển thêm ứng dụng di động sử dụng React Native</a:t>
                      </a:r>
                      <a:endParaRPr lang="en-US" sz="1100"/>
                    </a:p>
                    <a:p>
                      <a:pPr marL="518160" lvl="1" indent="-259080" algn="l">
                        <a:lnSpc>
                          <a:spcPts val="4800"/>
                        </a:lnSpc>
                        <a:buFont typeface="Arial"/>
                        <a:buChar char="•"/>
                      </a:pPr>
                      <a:r>
                        <a:rPr lang="en-US" sz="2400">
                          <a:solidFill>
                            <a:srgbClr val="000000"/>
                          </a:solidFill>
                          <a:latin typeface="Roboto"/>
                          <a:ea typeface="Roboto"/>
                          <a:cs typeface="Roboto"/>
                          <a:sym typeface="Roboto"/>
                        </a:rPr>
                        <a:t>Tích hợp định vị GPS và mô hình nhận diện khuôn mặt vào chức năng điểm danh để chống gian lận trong điểm danh</a:t>
                      </a:r>
                    </a:p>
                    <a:p>
                      <a:pPr marL="518160" lvl="1" indent="-259080" algn="l">
                        <a:lnSpc>
                          <a:spcPts val="4800"/>
                        </a:lnSpc>
                        <a:buFont typeface="Arial"/>
                        <a:buChar char="•"/>
                      </a:pPr>
                      <a:r>
                        <a:rPr lang="en-US" sz="2400">
                          <a:solidFill>
                            <a:srgbClr val="000000"/>
                          </a:solidFill>
                          <a:latin typeface="Roboto"/>
                          <a:ea typeface="Roboto"/>
                          <a:cs typeface="Roboto"/>
                          <a:sym typeface="Roboto"/>
                        </a:rPr>
                        <a:t>Tích hợp trợ lý ảo hỗ trợ giải đáp quy chế và quy trình tự động cừng gợi ý hoạt động phù hợp 24/7.</a:t>
                      </a:r>
                    </a:p>
                    <a:p>
                      <a:pPr marL="518160" lvl="1" indent="-259080" algn="l">
                        <a:lnSpc>
                          <a:spcPts val="4800"/>
                        </a:lnSpc>
                        <a:buFont typeface="Arial"/>
                        <a:buChar char="•"/>
                      </a:pPr>
                      <a:r>
                        <a:rPr lang="en-US" sz="2400">
                          <a:solidFill>
                            <a:srgbClr val="000000"/>
                          </a:solidFill>
                          <a:latin typeface="Roboto"/>
                          <a:ea typeface="Roboto"/>
                          <a:cs typeface="Roboto"/>
                          <a:sym typeface="Roboto"/>
                        </a:rPr>
                        <a:t>Chuyển đổi kiến trúc sang Microservices để dể dàng mở rộng hệ thống</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7" name="TextBox 7"/>
          <p:cNvSpPr txBox="1"/>
          <p:nvPr/>
        </p:nvSpPr>
        <p:spPr>
          <a:xfrm>
            <a:off x="1642739" y="432435"/>
            <a:ext cx="11037857" cy="596265"/>
          </a:xfrm>
          <a:prstGeom prst="rect">
            <a:avLst/>
          </a:prstGeom>
        </p:spPr>
        <p:txBody>
          <a:bodyPr lIns="0" tIns="0" rIns="0" bIns="0" rtlCol="0" anchor="t">
            <a:spAutoFit/>
          </a:bodyPr>
          <a:lstStyle/>
          <a:p>
            <a:pPr algn="l">
              <a:lnSpc>
                <a:spcPts val="4620"/>
              </a:lnSpc>
            </a:pPr>
            <a:r>
              <a:rPr lang="en-US" sz="4200">
                <a:solidFill>
                  <a:srgbClr val="496592"/>
                </a:solidFill>
                <a:latin typeface="Montserrat"/>
                <a:ea typeface="Montserrat"/>
                <a:cs typeface="Montserrat"/>
                <a:sym typeface="Montserrat"/>
              </a:rPr>
              <a:t>Kết quả đạt được và Hướng phát triển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095242" y="-10492138"/>
            <a:ext cx="2736892" cy="20304783"/>
            <a:chOff x="0" y="0"/>
            <a:chExt cx="925813" cy="6868531"/>
          </a:xfrm>
        </p:grpSpPr>
        <p:sp>
          <p:nvSpPr>
            <p:cNvPr id="3" name="Freeform 3"/>
            <p:cNvSpPr/>
            <p:nvPr/>
          </p:nvSpPr>
          <p:spPr>
            <a:xfrm>
              <a:off x="0" y="0"/>
              <a:ext cx="925813" cy="6868531"/>
            </a:xfrm>
            <a:custGeom>
              <a:avLst/>
              <a:gdLst/>
              <a:ahLst/>
              <a:cxnLst/>
              <a:rect l="l" t="t" r="r" b="b"/>
              <a:pathLst>
                <a:path w="925813" h="6868531">
                  <a:moveTo>
                    <a:pt x="0" y="0"/>
                  </a:moveTo>
                  <a:lnTo>
                    <a:pt x="925813" y="0"/>
                  </a:lnTo>
                  <a:lnTo>
                    <a:pt x="925813" y="6868531"/>
                  </a:lnTo>
                  <a:lnTo>
                    <a:pt x="0" y="6868531"/>
                  </a:lnTo>
                  <a:close/>
                </a:path>
              </a:pathLst>
            </a:custGeom>
            <a:solidFill>
              <a:srgbClr val="ABE3F9"/>
            </a:solidFill>
          </p:spPr>
          <p:txBody>
            <a:bodyPr/>
            <a:lstStyle/>
            <a:p>
              <a:endParaRPr lang="vi-VN"/>
            </a:p>
          </p:txBody>
        </p:sp>
      </p:grpSp>
      <p:grpSp>
        <p:nvGrpSpPr>
          <p:cNvPr id="4" name="Group 4"/>
          <p:cNvGrpSpPr/>
          <p:nvPr/>
        </p:nvGrpSpPr>
        <p:grpSpPr>
          <a:xfrm>
            <a:off x="-647445" y="190628"/>
            <a:ext cx="1676145" cy="167614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6" name="TextBox 6"/>
          <p:cNvSpPr txBox="1"/>
          <p:nvPr/>
        </p:nvSpPr>
        <p:spPr>
          <a:xfrm>
            <a:off x="3580805" y="4335780"/>
            <a:ext cx="11430595" cy="1443990"/>
          </a:xfrm>
          <a:prstGeom prst="rect">
            <a:avLst/>
          </a:prstGeom>
        </p:spPr>
        <p:txBody>
          <a:bodyPr wrap="square" lIns="0" tIns="0" rIns="0" bIns="0" rtlCol="0" anchor="t">
            <a:spAutoFit/>
          </a:bodyPr>
          <a:lstStyle/>
          <a:p>
            <a:pPr algn="ctr">
              <a:lnSpc>
                <a:spcPts val="11760"/>
              </a:lnSpc>
              <a:spcBef>
                <a:spcPct val="0"/>
              </a:spcBef>
            </a:pPr>
            <a:r>
              <a:rPr lang="en-US" sz="8400">
                <a:solidFill>
                  <a:srgbClr val="000000"/>
                </a:solidFill>
                <a:latin typeface="Roboto"/>
                <a:ea typeface="Roboto"/>
                <a:cs typeface="Roboto"/>
                <a:sym typeface="Roboto"/>
              </a:rPr>
              <a:t>Xin chân thành cảm ơn!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095242" y="-10492138"/>
            <a:ext cx="2736892" cy="20304783"/>
            <a:chOff x="0" y="0"/>
            <a:chExt cx="925813" cy="6868531"/>
          </a:xfrm>
        </p:grpSpPr>
        <p:sp>
          <p:nvSpPr>
            <p:cNvPr id="3" name="Freeform 3"/>
            <p:cNvSpPr/>
            <p:nvPr/>
          </p:nvSpPr>
          <p:spPr>
            <a:xfrm>
              <a:off x="0" y="0"/>
              <a:ext cx="925813" cy="6868531"/>
            </a:xfrm>
            <a:custGeom>
              <a:avLst/>
              <a:gdLst/>
              <a:ahLst/>
              <a:cxnLst/>
              <a:rect l="l" t="t" r="r" b="b"/>
              <a:pathLst>
                <a:path w="925813" h="6868531">
                  <a:moveTo>
                    <a:pt x="0" y="0"/>
                  </a:moveTo>
                  <a:lnTo>
                    <a:pt x="925813" y="0"/>
                  </a:lnTo>
                  <a:lnTo>
                    <a:pt x="925813" y="6868531"/>
                  </a:lnTo>
                  <a:lnTo>
                    <a:pt x="0" y="6868531"/>
                  </a:lnTo>
                  <a:close/>
                </a:path>
              </a:pathLst>
            </a:custGeom>
            <a:solidFill>
              <a:srgbClr val="ABE3F9"/>
            </a:solidFill>
          </p:spPr>
          <p:txBody>
            <a:bodyPr/>
            <a:lstStyle/>
            <a:p>
              <a:endParaRPr lang="vi-VN"/>
            </a:p>
          </p:txBody>
        </p:sp>
      </p:grpSp>
      <p:grpSp>
        <p:nvGrpSpPr>
          <p:cNvPr id="4" name="Group 4"/>
          <p:cNvGrpSpPr/>
          <p:nvPr/>
        </p:nvGrpSpPr>
        <p:grpSpPr>
          <a:xfrm>
            <a:off x="-647445" y="190628"/>
            <a:ext cx="1676145" cy="167614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graphicFrame>
        <p:nvGraphicFramePr>
          <p:cNvPr id="6" name="Table 6"/>
          <p:cNvGraphicFramePr>
            <a:graphicFrameLocks noGrp="1"/>
          </p:cNvGraphicFramePr>
          <p:nvPr>
            <p:extLst>
              <p:ext uri="{D42A27DB-BD31-4B8C-83A1-F6EECF244321}">
                <p14:modId xmlns:p14="http://schemas.microsoft.com/office/powerpoint/2010/main" val="2114546144"/>
              </p:ext>
            </p:extLst>
          </p:nvPr>
        </p:nvGraphicFramePr>
        <p:xfrm>
          <a:off x="719979" y="1897426"/>
          <a:ext cx="16848041" cy="7974411"/>
        </p:xfrm>
        <a:graphic>
          <a:graphicData uri="http://schemas.openxmlformats.org/drawingml/2006/table">
            <a:tbl>
              <a:tblPr/>
              <a:tblGrid>
                <a:gridCol w="1962230">
                  <a:extLst>
                    <a:ext uri="{9D8B030D-6E8A-4147-A177-3AD203B41FA5}">
                      <a16:colId xmlns:a16="http://schemas.microsoft.com/office/drawing/2014/main" val="20000"/>
                    </a:ext>
                  </a:extLst>
                </a:gridCol>
                <a:gridCol w="4109702">
                  <a:extLst>
                    <a:ext uri="{9D8B030D-6E8A-4147-A177-3AD203B41FA5}">
                      <a16:colId xmlns:a16="http://schemas.microsoft.com/office/drawing/2014/main" val="20001"/>
                    </a:ext>
                  </a:extLst>
                </a:gridCol>
                <a:gridCol w="10776109">
                  <a:extLst>
                    <a:ext uri="{9D8B030D-6E8A-4147-A177-3AD203B41FA5}">
                      <a16:colId xmlns:a16="http://schemas.microsoft.com/office/drawing/2014/main" val="20002"/>
                    </a:ext>
                  </a:extLst>
                </a:gridCol>
              </a:tblGrid>
              <a:tr h="758970">
                <a:tc>
                  <a:txBody>
                    <a:bodyPr/>
                    <a:lstStyle/>
                    <a:p>
                      <a:pPr algn="ctr">
                        <a:lnSpc>
                          <a:spcPts val="2940"/>
                        </a:lnSpc>
                        <a:defRPr/>
                      </a:pPr>
                      <a:r>
                        <a:rPr lang="en-US" sz="2100" b="1">
                          <a:solidFill>
                            <a:srgbClr val="000000"/>
                          </a:solidFill>
                          <a:latin typeface="Roboto Bold"/>
                          <a:ea typeface="Roboto Bold"/>
                          <a:cs typeface="Roboto Bold"/>
                          <a:sym typeface="Roboto Bold"/>
                        </a:rPr>
                        <a:t>MSSV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Roboto Bold"/>
                          <a:ea typeface="Roboto Bold"/>
                          <a:cs typeface="Roboto Bold"/>
                          <a:sym typeface="Roboto Bold"/>
                        </a:rPr>
                        <a:t>Họ và tên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b="1">
                          <a:solidFill>
                            <a:srgbClr val="000000"/>
                          </a:solidFill>
                          <a:latin typeface="Roboto Bold"/>
                          <a:ea typeface="Roboto Bold"/>
                          <a:cs typeface="Roboto Bold"/>
                          <a:sym typeface="Roboto Bold"/>
                        </a:rPr>
                        <a:t>Phân công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39480">
                <a:tc>
                  <a:txBody>
                    <a:bodyPr/>
                    <a:lstStyle/>
                    <a:p>
                      <a:pPr algn="ctr">
                        <a:lnSpc>
                          <a:spcPts val="3359"/>
                        </a:lnSpc>
                        <a:defRPr/>
                      </a:pPr>
                      <a:r>
                        <a:rPr lang="en-US" sz="2400">
                          <a:solidFill>
                            <a:srgbClr val="000000"/>
                          </a:solidFill>
                          <a:latin typeface="Roboto"/>
                          <a:ea typeface="Roboto"/>
                          <a:cs typeface="Roboto"/>
                          <a:sym typeface="Roboto"/>
                        </a:rPr>
                        <a:t>2212377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Roboto"/>
                          <a:ea typeface="Roboto"/>
                          <a:cs typeface="Roboto"/>
                          <a:sym typeface="Roboto"/>
                        </a:rPr>
                        <a:t>Trần Ngọc Hưng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vi-VN" sz="2400">
                          <a:solidFill>
                            <a:srgbClr val="000000"/>
                          </a:solidFill>
                          <a:latin typeface="Roboto"/>
                          <a:ea typeface="Roboto"/>
                          <a:cs typeface="Roboto"/>
                          <a:sym typeface="Roboto"/>
                        </a:rPr>
                        <a:t>- Phát triển các chức năng và giao diện cho lớp trưởng và quản trị viên.</a:t>
                      </a:r>
                      <a:endParaRPr lang="en-US" sz="2400">
                        <a:solidFill>
                          <a:srgbClr val="000000"/>
                        </a:solidFill>
                        <a:latin typeface="Roboto"/>
                        <a:ea typeface="Roboto"/>
                        <a:cs typeface="Roboto"/>
                        <a:sym typeface="Roboto"/>
                      </a:endParaRPr>
                    </a:p>
                    <a:p>
                      <a:pPr algn="l">
                        <a:lnSpc>
                          <a:spcPts val="3359"/>
                        </a:lnSpc>
                        <a:defRPr/>
                      </a:pPr>
                      <a:r>
                        <a:rPr lang="vi-VN" sz="2400">
                          <a:solidFill>
                            <a:srgbClr val="000000"/>
                          </a:solidFill>
                          <a:latin typeface="Roboto"/>
                          <a:ea typeface="Roboto"/>
                          <a:cs typeface="Roboto"/>
                          <a:sym typeface="Roboto"/>
                        </a:rPr>
                        <a:t>- Thực hiện tạo các Docker image cho mã nguồn dự án</a:t>
                      </a:r>
                      <a:endParaRPr lang="en-US" sz="2400">
                        <a:solidFill>
                          <a:srgbClr val="000000"/>
                        </a:solidFill>
                        <a:latin typeface="Roboto"/>
                        <a:ea typeface="Roboto"/>
                        <a:cs typeface="Roboto"/>
                        <a:sym typeface="Roboto"/>
                      </a:endParaRPr>
                    </a:p>
                    <a:p>
                      <a:pPr algn="l">
                        <a:lnSpc>
                          <a:spcPts val="3359"/>
                        </a:lnSpc>
                        <a:defRPr/>
                      </a:pPr>
                      <a:r>
                        <a:rPr lang="vi-VN" sz="2400">
                          <a:solidFill>
                            <a:srgbClr val="000000"/>
                          </a:solidFill>
                          <a:latin typeface="Roboto"/>
                          <a:ea typeface="Roboto"/>
                          <a:cs typeface="Roboto"/>
                          <a:sym typeface="Roboto"/>
                        </a:rPr>
                        <a:t>- Cấu hình và triển khai website lên máy chủ ảo VPS.</a:t>
                      </a:r>
                      <a:endParaRPr lang="en-US" sz="2400">
                        <a:solidFill>
                          <a:srgbClr val="000000"/>
                        </a:solidFill>
                        <a:latin typeface="Roboto"/>
                        <a:ea typeface="Roboto"/>
                        <a:cs typeface="Roboto"/>
                        <a:sym typeface="Roboto"/>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17135">
                <a:tc>
                  <a:txBody>
                    <a:bodyPr/>
                    <a:lstStyle/>
                    <a:p>
                      <a:pPr algn="ctr">
                        <a:lnSpc>
                          <a:spcPts val="3359"/>
                        </a:lnSpc>
                        <a:defRPr/>
                      </a:pPr>
                      <a:r>
                        <a:rPr lang="en-US" sz="2400">
                          <a:solidFill>
                            <a:srgbClr val="000000"/>
                          </a:solidFill>
                          <a:latin typeface="Roboto"/>
                          <a:ea typeface="Roboto"/>
                          <a:cs typeface="Roboto"/>
                          <a:sym typeface="Roboto"/>
                        </a:rPr>
                        <a:t>2212391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Roboto"/>
                          <a:ea typeface="Roboto"/>
                          <a:cs typeface="Roboto"/>
                          <a:sym typeface="Roboto"/>
                        </a:rPr>
                        <a:t>Nguyễn Hoàng Nam Khánh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Roboto"/>
                          <a:ea typeface="Roboto"/>
                          <a:cs typeface="Roboto"/>
                          <a:sym typeface="Roboto"/>
                        </a:rPr>
                        <a:t>- Phân tích chức năng website.</a:t>
                      </a:r>
                      <a:endParaRPr lang="en-US" sz="1100"/>
                    </a:p>
                    <a:p>
                      <a:pPr algn="l">
                        <a:lnSpc>
                          <a:spcPts val="3359"/>
                        </a:lnSpc>
                      </a:pPr>
                      <a:r>
                        <a:rPr lang="en-US" sz="2400">
                          <a:solidFill>
                            <a:srgbClr val="000000"/>
                          </a:solidFill>
                          <a:latin typeface="Roboto"/>
                          <a:ea typeface="Roboto"/>
                          <a:cs typeface="Roboto"/>
                          <a:sym typeface="Roboto"/>
                        </a:rPr>
                        <a:t>- Thiết kế use case.</a:t>
                      </a:r>
                    </a:p>
                    <a:p>
                      <a:pPr algn="l">
                        <a:lnSpc>
                          <a:spcPts val="3359"/>
                        </a:lnSpc>
                      </a:pPr>
                      <a:r>
                        <a:rPr lang="en-US" sz="2400">
                          <a:solidFill>
                            <a:srgbClr val="000000"/>
                          </a:solidFill>
                          <a:latin typeface="Roboto"/>
                          <a:ea typeface="Roboto"/>
                          <a:cs typeface="Roboto"/>
                          <a:sym typeface="Roboto"/>
                        </a:rPr>
                        <a:t>- Thiết kế và tạo dữ liệu mẫu cho cơ sở dữ liệu.</a:t>
                      </a:r>
                    </a:p>
                    <a:p>
                      <a:pPr algn="l">
                        <a:lnSpc>
                          <a:spcPts val="3359"/>
                        </a:lnSpc>
                      </a:pPr>
                      <a:r>
                        <a:rPr lang="en-US" sz="2400">
                          <a:solidFill>
                            <a:srgbClr val="000000"/>
                          </a:solidFill>
                          <a:latin typeface="Roboto"/>
                          <a:ea typeface="Roboto"/>
                          <a:cs typeface="Roboto"/>
                          <a:sym typeface="Roboto"/>
                        </a:rPr>
                        <a:t>- Phát triển giao diện và chức năng Đăng ký,Đăng nhập, chỉnh sửa thông tin cá nhân.</a:t>
                      </a:r>
                    </a:p>
                    <a:p>
                      <a:pPr algn="l">
                        <a:lnSpc>
                          <a:spcPts val="3359"/>
                        </a:lnSpc>
                      </a:pPr>
                      <a:r>
                        <a:rPr lang="en-US" sz="2400">
                          <a:solidFill>
                            <a:srgbClr val="000000"/>
                          </a:solidFill>
                          <a:latin typeface="Roboto"/>
                          <a:ea typeface="Roboto"/>
                          <a:cs typeface="Roboto"/>
                          <a:sym typeface="Roboto"/>
                        </a:rPr>
                        <a:t>- Thiết kế các test case kiểm thử.</a:t>
                      </a:r>
                    </a:p>
                    <a:p>
                      <a:pPr algn="l">
                        <a:lnSpc>
                          <a:spcPts val="3359"/>
                        </a:lnSpc>
                      </a:pPr>
                      <a:r>
                        <a:rPr lang="en-US" sz="2400">
                          <a:solidFill>
                            <a:srgbClr val="000000"/>
                          </a:solidFill>
                          <a:latin typeface="Roboto"/>
                          <a:ea typeface="Roboto"/>
                          <a:cs typeface="Roboto"/>
                          <a:sym typeface="Roboto"/>
                        </a:rPr>
                        <a:t>- Viết báo cáo dự án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3656">
                <a:tc>
                  <a:txBody>
                    <a:bodyPr/>
                    <a:lstStyle/>
                    <a:p>
                      <a:pPr algn="ctr">
                        <a:lnSpc>
                          <a:spcPts val="3359"/>
                        </a:lnSpc>
                        <a:defRPr/>
                      </a:pPr>
                      <a:r>
                        <a:rPr lang="en-US" sz="2400">
                          <a:solidFill>
                            <a:srgbClr val="000000"/>
                          </a:solidFill>
                          <a:latin typeface="Roboto"/>
                          <a:ea typeface="Roboto"/>
                          <a:cs typeface="Roboto"/>
                          <a:sym typeface="Roboto"/>
                        </a:rPr>
                        <a:t>2212410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Roboto"/>
                          <a:ea typeface="Roboto"/>
                          <a:cs typeface="Roboto"/>
                          <a:sym typeface="Roboto"/>
                        </a:rPr>
                        <a:t>Trần Vũ Thành Luân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359"/>
                        </a:lnSpc>
                        <a:defRPr/>
                      </a:pPr>
                      <a:r>
                        <a:rPr lang="en-US" sz="2400">
                          <a:solidFill>
                            <a:srgbClr val="000000"/>
                          </a:solidFill>
                          <a:latin typeface="Roboto"/>
                          <a:ea typeface="Roboto"/>
                          <a:cs typeface="Roboto"/>
                          <a:sym typeface="Roboto"/>
                        </a:rPr>
                        <a:t>- Phát triển các chức năng cùng giao diện cho giảng viên và sinh viên.</a:t>
                      </a:r>
                      <a:endParaRPr lang="en-US" sz="1100"/>
                    </a:p>
                    <a:p>
                      <a:pPr algn="l">
                        <a:lnSpc>
                          <a:spcPts val="3359"/>
                        </a:lnSpc>
                      </a:pPr>
                      <a:r>
                        <a:rPr lang="en-US" sz="2400">
                          <a:solidFill>
                            <a:srgbClr val="000000"/>
                          </a:solidFill>
                          <a:latin typeface="Roboto"/>
                          <a:ea typeface="Roboto"/>
                          <a:cs typeface="Roboto"/>
                          <a:sym typeface="Roboto"/>
                        </a:rPr>
                        <a:t>- Triển khai các test case kiểm thử hệ thống cho mã nguồn.</a:t>
                      </a:r>
                    </a:p>
                    <a:p>
                      <a:pPr algn="l">
                        <a:lnSpc>
                          <a:spcPts val="3359"/>
                        </a:lnSpc>
                      </a:pPr>
                      <a:r>
                        <a:rPr lang="en-US" sz="2400">
                          <a:solidFill>
                            <a:srgbClr val="000000"/>
                          </a:solidFill>
                          <a:latin typeface="Roboto"/>
                          <a:ea typeface="Roboto"/>
                          <a:cs typeface="Roboto"/>
                          <a:sym typeface="Roboto"/>
                        </a:rPr>
                        <a:t>- Thiết kế slide báo cáo</a:t>
                      </a:r>
                    </a:p>
                    <a:p>
                      <a:pPr algn="l">
                        <a:lnSpc>
                          <a:spcPts val="3359"/>
                        </a:lnSpc>
                      </a:pPr>
                      <a:r>
                        <a:rPr lang="en-US" sz="2400">
                          <a:solidFill>
                            <a:srgbClr val="000000"/>
                          </a:solidFill>
                          <a:latin typeface="Roboto"/>
                          <a:ea typeface="Roboto"/>
                          <a:cs typeface="Roboto"/>
                          <a:sym typeface="Roboto"/>
                        </a:rPr>
                        <a:t>- Quay video demo</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extBox 7"/>
          <p:cNvSpPr txBox="1"/>
          <p:nvPr/>
        </p:nvSpPr>
        <p:spPr>
          <a:xfrm>
            <a:off x="4057888" y="422783"/>
            <a:ext cx="10172224" cy="1443990"/>
          </a:xfrm>
          <a:prstGeom prst="rect">
            <a:avLst/>
          </a:prstGeom>
        </p:spPr>
        <p:txBody>
          <a:bodyPr wrap="square" lIns="0" tIns="0" rIns="0" bIns="0" rtlCol="0" anchor="t">
            <a:spAutoFit/>
          </a:bodyPr>
          <a:lstStyle/>
          <a:p>
            <a:pPr algn="ctr">
              <a:lnSpc>
                <a:spcPts val="11760"/>
              </a:lnSpc>
              <a:spcBef>
                <a:spcPct val="0"/>
              </a:spcBef>
            </a:pPr>
            <a:r>
              <a:rPr lang="en-US" sz="8400">
                <a:solidFill>
                  <a:srgbClr val="000000"/>
                </a:solidFill>
                <a:latin typeface="Roboto"/>
                <a:ea typeface="Roboto"/>
                <a:cs typeface="Roboto"/>
                <a:sym typeface="Roboto"/>
              </a:rPr>
              <a:t>Phân công công việc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6700" y="3524250"/>
            <a:ext cx="10796395" cy="3676650"/>
          </a:xfrm>
          <a:prstGeom prst="rect">
            <a:avLst/>
          </a:prstGeom>
          <a:solidFill>
            <a:srgbClr val="496592"/>
          </a:solidFill>
        </p:spPr>
        <p:txBody>
          <a:bodyPr/>
          <a:lstStyle/>
          <a:p>
            <a:endParaRPr lang="vi-VN"/>
          </a:p>
        </p:txBody>
      </p:sp>
      <p:grpSp>
        <p:nvGrpSpPr>
          <p:cNvPr id="3" name="Group 3"/>
          <p:cNvGrpSpPr/>
          <p:nvPr/>
        </p:nvGrpSpPr>
        <p:grpSpPr>
          <a:xfrm>
            <a:off x="9898544" y="-2217256"/>
            <a:ext cx="14721513" cy="14721513"/>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5" name="Freeform 5"/>
          <p:cNvSpPr/>
          <p:nvPr/>
        </p:nvSpPr>
        <p:spPr>
          <a:xfrm>
            <a:off x="12182511" y="3282547"/>
            <a:ext cx="4450104" cy="3721905"/>
          </a:xfrm>
          <a:custGeom>
            <a:avLst/>
            <a:gdLst/>
            <a:ahLst/>
            <a:cxnLst/>
            <a:rect l="l" t="t" r="r" b="b"/>
            <a:pathLst>
              <a:path w="4450104" h="3721905">
                <a:moveTo>
                  <a:pt x="0" y="0"/>
                </a:moveTo>
                <a:lnTo>
                  <a:pt x="4450104" y="0"/>
                </a:lnTo>
                <a:lnTo>
                  <a:pt x="4450104" y="3721906"/>
                </a:lnTo>
                <a:lnTo>
                  <a:pt x="0" y="3721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AutoShape 6"/>
          <p:cNvSpPr/>
          <p:nvPr/>
        </p:nvSpPr>
        <p:spPr>
          <a:xfrm>
            <a:off x="-16" y="9549444"/>
            <a:ext cx="18288016" cy="0"/>
          </a:xfrm>
          <a:prstGeom prst="line">
            <a:avLst/>
          </a:prstGeom>
          <a:ln w="28575" cap="rnd">
            <a:solidFill>
              <a:srgbClr val="496592"/>
            </a:solidFill>
            <a:prstDash val="solid"/>
            <a:headEnd type="none" w="sm" len="sm"/>
            <a:tailEnd type="none" w="sm" len="sm"/>
          </a:ln>
        </p:spPr>
        <p:txBody>
          <a:bodyPr/>
          <a:lstStyle/>
          <a:p>
            <a:endParaRPr lang="vi-VN"/>
          </a:p>
        </p:txBody>
      </p:sp>
      <p:sp>
        <p:nvSpPr>
          <p:cNvPr id="7" name="TextBox 7"/>
          <p:cNvSpPr txBox="1"/>
          <p:nvPr/>
        </p:nvSpPr>
        <p:spPr>
          <a:xfrm>
            <a:off x="614138" y="3734434"/>
            <a:ext cx="9034719" cy="3303906"/>
          </a:xfrm>
          <a:prstGeom prst="rect">
            <a:avLst/>
          </a:prstGeom>
        </p:spPr>
        <p:txBody>
          <a:bodyPr lIns="0" tIns="0" rIns="0" bIns="0" rtlCol="0" anchor="t">
            <a:spAutoFit/>
          </a:bodyPr>
          <a:lstStyle/>
          <a:p>
            <a:pPr algn="l">
              <a:lnSpc>
                <a:spcPts val="6490"/>
              </a:lnSpc>
            </a:pPr>
            <a:r>
              <a:rPr lang="en-US" sz="5900">
                <a:solidFill>
                  <a:srgbClr val="FFFFFF"/>
                </a:solidFill>
                <a:latin typeface="Roboto"/>
                <a:ea typeface="Roboto"/>
                <a:cs typeface="Roboto"/>
                <a:sym typeface="Roboto"/>
              </a:rPr>
              <a:t>XÂY DỰNG WEBSITE QUẢN LÝ THAM GIA CÁC HOẠT ĐỘNG RÈN LUYỆN CỦA SINH VIÊN</a:t>
            </a:r>
          </a:p>
        </p:txBody>
      </p:sp>
      <p:sp>
        <p:nvSpPr>
          <p:cNvPr id="8" name="TextBox 8"/>
          <p:cNvSpPr txBox="1"/>
          <p:nvPr/>
        </p:nvSpPr>
        <p:spPr>
          <a:xfrm>
            <a:off x="159891" y="7105650"/>
            <a:ext cx="7159526" cy="423862"/>
          </a:xfrm>
          <a:prstGeom prst="rect">
            <a:avLst/>
          </a:prstGeom>
        </p:spPr>
        <p:txBody>
          <a:bodyPr lIns="0" tIns="0" rIns="0" bIns="0" rtlCol="0" anchor="t">
            <a:spAutoFit/>
          </a:bodyPr>
          <a:lstStyle/>
          <a:p>
            <a:pPr algn="l">
              <a:lnSpc>
                <a:spcPts val="3562"/>
              </a:lnSpc>
            </a:pPr>
            <a:r>
              <a:rPr lang="en-US" sz="2187" b="1">
                <a:solidFill>
                  <a:srgbClr val="3C3939"/>
                </a:solidFill>
                <a:latin typeface="Roboto Bold"/>
                <a:ea typeface="Roboto Bold"/>
                <a:cs typeface="Roboto Bold"/>
                <a:sym typeface="Roboto Bold"/>
              </a:rPr>
              <a:t>Thành viên nhóm:</a:t>
            </a:r>
          </a:p>
        </p:txBody>
      </p:sp>
      <p:sp>
        <p:nvSpPr>
          <p:cNvPr id="9" name="TextBox 9"/>
          <p:cNvSpPr txBox="1"/>
          <p:nvPr/>
        </p:nvSpPr>
        <p:spPr>
          <a:xfrm>
            <a:off x="1408411" y="7596188"/>
            <a:ext cx="7159526" cy="423862"/>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2212377 – Trần Ngọc Hưng</a:t>
            </a:r>
          </a:p>
        </p:txBody>
      </p:sp>
      <p:sp>
        <p:nvSpPr>
          <p:cNvPr id="10" name="TextBox 10"/>
          <p:cNvSpPr txBox="1"/>
          <p:nvPr/>
        </p:nvSpPr>
        <p:spPr>
          <a:xfrm>
            <a:off x="1408411" y="8098111"/>
            <a:ext cx="7159526" cy="423862"/>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2212391 – Nguyễn Hoàng Nam Khánh</a:t>
            </a:r>
          </a:p>
        </p:txBody>
      </p:sp>
      <p:sp>
        <p:nvSpPr>
          <p:cNvPr id="11" name="TextBox 11"/>
          <p:cNvSpPr txBox="1"/>
          <p:nvPr/>
        </p:nvSpPr>
        <p:spPr>
          <a:xfrm>
            <a:off x="1408411" y="8598173"/>
            <a:ext cx="7159526" cy="423862"/>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2212410 – Trần Vũ Thành Luân</a:t>
            </a:r>
          </a:p>
        </p:txBody>
      </p:sp>
      <p:sp>
        <p:nvSpPr>
          <p:cNvPr id="12" name="TextBox 12"/>
          <p:cNvSpPr txBox="1"/>
          <p:nvPr/>
        </p:nvSpPr>
        <p:spPr>
          <a:xfrm>
            <a:off x="159891" y="9639931"/>
            <a:ext cx="7159526" cy="423862"/>
          </a:xfrm>
          <a:prstGeom prst="rect">
            <a:avLst/>
          </a:prstGeom>
        </p:spPr>
        <p:txBody>
          <a:bodyPr lIns="0" tIns="0" rIns="0" bIns="0" rtlCol="0" anchor="t">
            <a:spAutoFit/>
          </a:bodyPr>
          <a:lstStyle/>
          <a:p>
            <a:pPr algn="l">
              <a:lnSpc>
                <a:spcPts val="3562"/>
              </a:lnSpc>
            </a:pPr>
            <a:r>
              <a:rPr lang="en-US" sz="2187" b="1">
                <a:solidFill>
                  <a:srgbClr val="3C3939"/>
                </a:solidFill>
                <a:latin typeface="Roboto Bold"/>
                <a:ea typeface="Roboto Bold"/>
                <a:cs typeface="Roboto Bold"/>
                <a:sym typeface="Roboto Bold"/>
              </a:rPr>
              <a:t>Giảng viên hướng dẫn:</a:t>
            </a:r>
            <a:r>
              <a:rPr lang="en-US" sz="2187">
                <a:solidFill>
                  <a:srgbClr val="3C3939"/>
                </a:solidFill>
                <a:latin typeface="Roboto"/>
                <a:ea typeface="Roboto"/>
                <a:cs typeface="Roboto"/>
                <a:sym typeface="Roboto"/>
              </a:rPr>
              <a:t> KS.Nguyễn Trọng Hiếu</a:t>
            </a:r>
          </a:p>
        </p:txBody>
      </p:sp>
      <p:grpSp>
        <p:nvGrpSpPr>
          <p:cNvPr id="13" name="Group 15">
            <a:extLst>
              <a:ext uri="{FF2B5EF4-FFF2-40B4-BE49-F238E27FC236}">
                <a16:creationId xmlns:a16="http://schemas.microsoft.com/office/drawing/2014/main" id="{1D16C5E9-30AF-383A-4807-425791B19CC6}"/>
              </a:ext>
            </a:extLst>
          </p:cNvPr>
          <p:cNvGrpSpPr/>
          <p:nvPr/>
        </p:nvGrpSpPr>
        <p:grpSpPr>
          <a:xfrm>
            <a:off x="786669" y="361318"/>
            <a:ext cx="9111875" cy="1143000"/>
            <a:chOff x="0" y="0"/>
            <a:chExt cx="24298332" cy="3048000"/>
          </a:xfrm>
        </p:grpSpPr>
        <p:sp>
          <p:nvSpPr>
            <p:cNvPr id="14" name="Freeform 16">
              <a:extLst>
                <a:ext uri="{FF2B5EF4-FFF2-40B4-BE49-F238E27FC236}">
                  <a16:creationId xmlns:a16="http://schemas.microsoft.com/office/drawing/2014/main" id="{6FF799C4-3307-B2CC-ADB4-EEBC5844ADC0}"/>
                </a:ext>
              </a:extLst>
            </p:cNvPr>
            <p:cNvSpPr/>
            <p:nvPr/>
          </p:nvSpPr>
          <p:spPr>
            <a:xfrm>
              <a:off x="21250332"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5"/>
              <a:stretch>
                <a:fillRect/>
              </a:stretch>
            </a:blipFill>
          </p:spPr>
          <p:txBody>
            <a:bodyPr/>
            <a:lstStyle/>
            <a:p>
              <a:endParaRPr lang="vi-VN"/>
            </a:p>
          </p:txBody>
        </p:sp>
        <p:sp>
          <p:nvSpPr>
            <p:cNvPr id="15" name="TextBox 17">
              <a:extLst>
                <a:ext uri="{FF2B5EF4-FFF2-40B4-BE49-F238E27FC236}">
                  <a16:creationId xmlns:a16="http://schemas.microsoft.com/office/drawing/2014/main" id="{94AACD06-A29E-40E5-CDCF-35B55D5546CB}"/>
                </a:ext>
              </a:extLst>
            </p:cNvPr>
            <p:cNvSpPr txBox="1"/>
            <p:nvPr/>
          </p:nvSpPr>
          <p:spPr>
            <a:xfrm>
              <a:off x="3708400" y="324696"/>
              <a:ext cx="16876999" cy="2393819"/>
            </a:xfrm>
            <a:prstGeom prst="rect">
              <a:avLst/>
            </a:prstGeom>
          </p:spPr>
          <p:txBody>
            <a:bodyPr lIns="0" tIns="0" rIns="0" bIns="0" rtlCol="0" anchor="t">
              <a:spAutoFit/>
            </a:bodyPr>
            <a:lstStyle/>
            <a:p>
              <a:pPr algn="ctr">
                <a:lnSpc>
                  <a:spcPts val="3520"/>
                </a:lnSpc>
              </a:pPr>
              <a:r>
                <a:rPr lang="en-US" sz="3200">
                  <a:latin typeface="Roboto" panose="02000000000000000000" pitchFamily="2" charset="0"/>
                  <a:ea typeface="Roboto" panose="02000000000000000000" pitchFamily="2" charset="0"/>
                  <a:cs typeface="Roboto" panose="02000000000000000000" pitchFamily="2" charset="0"/>
                  <a:sym typeface="Blacker Sans Text Bold"/>
                </a:rPr>
                <a:t>TRƯỜNG ĐẠI HỌC ĐÀ LẠT</a:t>
              </a:r>
            </a:p>
            <a:p>
              <a:pPr algn="ctr">
                <a:lnSpc>
                  <a:spcPts val="3520"/>
                </a:lnSpc>
              </a:pPr>
              <a:r>
                <a:rPr lang="en-US" sz="3200">
                  <a:latin typeface="Roboto" panose="02000000000000000000" pitchFamily="2" charset="0"/>
                  <a:ea typeface="Roboto" panose="02000000000000000000" pitchFamily="2" charset="0"/>
                  <a:cs typeface="Roboto" panose="02000000000000000000" pitchFamily="2" charset="0"/>
                  <a:sym typeface="Blacker Sans Text Bold"/>
                </a:rPr>
                <a:t>KHOA CÔNG NGHỆ THÔNG TIN</a:t>
              </a:r>
            </a:p>
          </p:txBody>
        </p:sp>
        <p:sp>
          <p:nvSpPr>
            <p:cNvPr id="16" name="Freeform 18">
              <a:extLst>
                <a:ext uri="{FF2B5EF4-FFF2-40B4-BE49-F238E27FC236}">
                  <a16:creationId xmlns:a16="http://schemas.microsoft.com/office/drawing/2014/main" id="{747B5E66-0022-283F-62B7-A5C470AFD718}"/>
                </a:ext>
              </a:extLst>
            </p:cNvPr>
            <p:cNvSpPr/>
            <p:nvPr/>
          </p:nvSpPr>
          <p:spPr>
            <a:xfrm>
              <a:off x="0" y="0"/>
              <a:ext cx="3048000" cy="3048000"/>
            </a:xfrm>
            <a:custGeom>
              <a:avLst/>
              <a:gdLst/>
              <a:ahLst/>
              <a:cxnLst/>
              <a:rect l="l" t="t" r="r" b="b"/>
              <a:pathLst>
                <a:path w="3048000" h="3048000">
                  <a:moveTo>
                    <a:pt x="0" y="0"/>
                  </a:moveTo>
                  <a:lnTo>
                    <a:pt x="3048000" y="0"/>
                  </a:lnTo>
                  <a:lnTo>
                    <a:pt x="3048000" y="3048000"/>
                  </a:lnTo>
                  <a:lnTo>
                    <a:pt x="0" y="3048000"/>
                  </a:lnTo>
                  <a:lnTo>
                    <a:pt x="0" y="0"/>
                  </a:lnTo>
                  <a:close/>
                </a:path>
              </a:pathLst>
            </a:custGeom>
            <a:blipFill>
              <a:blip r:embed="rId6"/>
              <a:stretch>
                <a:fillRect/>
              </a:stretch>
            </a:blipFill>
          </p:spPr>
          <p:txBody>
            <a:bodyPr/>
            <a:lstStyle/>
            <a:p>
              <a:endParaRPr lang="vi-VN"/>
            </a:p>
          </p:txBody>
        </p:sp>
      </p:grpSp>
      <p:sp>
        <p:nvSpPr>
          <p:cNvPr id="17" name="TextBox 7">
            <a:extLst>
              <a:ext uri="{FF2B5EF4-FFF2-40B4-BE49-F238E27FC236}">
                <a16:creationId xmlns:a16="http://schemas.microsoft.com/office/drawing/2014/main" id="{1D3F0830-2F20-DFC4-5E03-AF296E31A7E3}"/>
              </a:ext>
            </a:extLst>
          </p:cNvPr>
          <p:cNvSpPr txBox="1"/>
          <p:nvPr/>
        </p:nvSpPr>
        <p:spPr>
          <a:xfrm>
            <a:off x="793952" y="2191952"/>
            <a:ext cx="8821377" cy="679673"/>
          </a:xfrm>
          <a:prstGeom prst="rect">
            <a:avLst/>
          </a:prstGeom>
        </p:spPr>
        <p:txBody>
          <a:bodyPr wrap="square" lIns="0" tIns="0" rIns="0" bIns="0" rtlCol="0" anchor="t">
            <a:spAutoFit/>
          </a:bodyPr>
          <a:lstStyle/>
          <a:p>
            <a:pPr algn="ctr">
              <a:lnSpc>
                <a:spcPts val="5280"/>
              </a:lnSpc>
            </a:pPr>
            <a:r>
              <a:rPr lang="en-US" sz="4800">
                <a:latin typeface="Roboto" panose="02000000000000000000" pitchFamily="2" charset="0"/>
                <a:ea typeface="Roboto" panose="02000000000000000000" pitchFamily="2" charset="0"/>
                <a:cs typeface="Roboto" panose="02000000000000000000" pitchFamily="2" charset="0"/>
                <a:sym typeface="Blacker Sans Text Bold"/>
              </a:rPr>
              <a:t>ĐỀ TÀI ĐỒ ÁN CHUYÊN NGÀNH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624460" y="1420520"/>
            <a:ext cx="4663540" cy="0"/>
          </a:xfrm>
          <a:prstGeom prst="line">
            <a:avLst/>
          </a:prstGeom>
          <a:ln w="28575" cap="rnd">
            <a:solidFill>
              <a:srgbClr val="ABE3F9"/>
            </a:solidFill>
            <a:prstDash val="solid"/>
            <a:headEnd type="none" w="sm" len="sm"/>
            <a:tailEnd type="none" w="sm" len="sm"/>
          </a:ln>
        </p:spPr>
        <p:txBody>
          <a:bodyPr/>
          <a:lstStyle/>
          <a:p>
            <a:endParaRPr lang="vi-VN"/>
          </a:p>
        </p:txBody>
      </p:sp>
      <p:grpSp>
        <p:nvGrpSpPr>
          <p:cNvPr id="3" name="Group 3"/>
          <p:cNvGrpSpPr/>
          <p:nvPr/>
        </p:nvGrpSpPr>
        <p:grpSpPr>
          <a:xfrm>
            <a:off x="-838072" y="9288925"/>
            <a:ext cx="1676145" cy="167614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5" name="Freeform 5"/>
          <p:cNvSpPr/>
          <p:nvPr/>
        </p:nvSpPr>
        <p:spPr>
          <a:xfrm>
            <a:off x="2044985" y="2996245"/>
            <a:ext cx="12914552" cy="5327253"/>
          </a:xfrm>
          <a:custGeom>
            <a:avLst/>
            <a:gdLst/>
            <a:ahLst/>
            <a:cxnLst/>
            <a:rect l="l" t="t" r="r" b="b"/>
            <a:pathLst>
              <a:path w="12914552" h="5327253">
                <a:moveTo>
                  <a:pt x="0" y="0"/>
                </a:moveTo>
                <a:lnTo>
                  <a:pt x="12914552" y="0"/>
                </a:lnTo>
                <a:lnTo>
                  <a:pt x="12914552" y="5327253"/>
                </a:lnTo>
                <a:lnTo>
                  <a:pt x="0" y="5327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TextBox 6"/>
          <p:cNvSpPr txBox="1"/>
          <p:nvPr/>
        </p:nvSpPr>
        <p:spPr>
          <a:xfrm>
            <a:off x="1028700" y="1044283"/>
            <a:ext cx="12830269" cy="603504"/>
          </a:xfrm>
          <a:prstGeom prst="rect">
            <a:avLst/>
          </a:prstGeom>
        </p:spPr>
        <p:txBody>
          <a:bodyPr lIns="0" tIns="0" rIns="0" bIns="0" rtlCol="0" anchor="t">
            <a:spAutoFit/>
          </a:bodyPr>
          <a:lstStyle/>
          <a:p>
            <a:pPr algn="l">
              <a:lnSpc>
                <a:spcPts val="4788"/>
              </a:lnSpc>
            </a:pPr>
            <a:r>
              <a:rPr lang="en-US" sz="4200">
                <a:solidFill>
                  <a:srgbClr val="496592"/>
                </a:solidFill>
                <a:latin typeface="Montserrat"/>
                <a:ea typeface="Montserrat"/>
                <a:cs typeface="Montserrat"/>
                <a:sym typeface="Montserrat"/>
              </a:rPr>
              <a:t>Các chức năng đã hoàn thiện trong lần trước</a:t>
            </a:r>
          </a:p>
        </p:txBody>
      </p:sp>
      <p:grpSp>
        <p:nvGrpSpPr>
          <p:cNvPr id="7" name="Group 7"/>
          <p:cNvGrpSpPr/>
          <p:nvPr/>
        </p:nvGrpSpPr>
        <p:grpSpPr>
          <a:xfrm>
            <a:off x="838072" y="2054361"/>
            <a:ext cx="647402" cy="647402"/>
            <a:chOff x="0" y="0"/>
            <a:chExt cx="863203" cy="863203"/>
          </a:xfrm>
        </p:grpSpPr>
        <p:sp>
          <p:nvSpPr>
            <p:cNvPr id="8" name="Freeform 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1E1EA"/>
            </a:solidFill>
          </p:spPr>
          <p:txBody>
            <a:bodyPr/>
            <a:lstStyle/>
            <a:p>
              <a:endParaRPr lang="vi-VN"/>
            </a:p>
          </p:txBody>
        </p:sp>
        <p:sp>
          <p:nvSpPr>
            <p:cNvPr id="9" name="Freeform 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7C7D0"/>
            </a:solidFill>
          </p:spPr>
          <p:txBody>
            <a:bodyPr/>
            <a:lstStyle/>
            <a:p>
              <a:endParaRPr lang="vi-VN"/>
            </a:p>
          </p:txBody>
        </p:sp>
      </p:grpSp>
      <p:grpSp>
        <p:nvGrpSpPr>
          <p:cNvPr id="10" name="Group 10"/>
          <p:cNvGrpSpPr/>
          <p:nvPr/>
        </p:nvGrpSpPr>
        <p:grpSpPr>
          <a:xfrm>
            <a:off x="1281559" y="8426040"/>
            <a:ext cx="647402" cy="647402"/>
            <a:chOff x="0" y="0"/>
            <a:chExt cx="863203" cy="863203"/>
          </a:xfrm>
        </p:grpSpPr>
        <p:sp>
          <p:nvSpPr>
            <p:cNvPr id="11" name="Freeform 11"/>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1E1EA"/>
            </a:solidFill>
          </p:spPr>
          <p:txBody>
            <a:bodyPr/>
            <a:lstStyle/>
            <a:p>
              <a:endParaRPr lang="vi-VN"/>
            </a:p>
          </p:txBody>
        </p:sp>
        <p:sp>
          <p:nvSpPr>
            <p:cNvPr id="12" name="Freeform 12"/>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7C7D0"/>
            </a:solidFill>
          </p:spPr>
          <p:txBody>
            <a:bodyPr/>
            <a:lstStyle/>
            <a:p>
              <a:endParaRPr lang="vi-VN"/>
            </a:p>
          </p:txBody>
        </p:sp>
      </p:grpSp>
      <p:grpSp>
        <p:nvGrpSpPr>
          <p:cNvPr id="13" name="Group 13"/>
          <p:cNvGrpSpPr/>
          <p:nvPr/>
        </p:nvGrpSpPr>
        <p:grpSpPr>
          <a:xfrm>
            <a:off x="6718250" y="8442063"/>
            <a:ext cx="600772" cy="647402"/>
            <a:chOff x="0" y="0"/>
            <a:chExt cx="801029" cy="863203"/>
          </a:xfrm>
        </p:grpSpPr>
        <p:sp>
          <p:nvSpPr>
            <p:cNvPr id="14" name="Freeform 14"/>
            <p:cNvSpPr/>
            <p:nvPr/>
          </p:nvSpPr>
          <p:spPr>
            <a:xfrm>
              <a:off x="5893" y="6350"/>
              <a:ext cx="789258" cy="850519"/>
            </a:xfrm>
            <a:custGeom>
              <a:avLst/>
              <a:gdLst/>
              <a:ahLst/>
              <a:cxnLst/>
              <a:rect l="l" t="t" r="r" b="b"/>
              <a:pathLst>
                <a:path w="789258" h="850519">
                  <a:moveTo>
                    <a:pt x="0" y="158750"/>
                  </a:moveTo>
                  <a:cubicBezTo>
                    <a:pt x="0" y="71120"/>
                    <a:pt x="65997" y="0"/>
                    <a:pt x="147315" y="0"/>
                  </a:cubicBezTo>
                  <a:lnTo>
                    <a:pt x="641942" y="0"/>
                  </a:lnTo>
                  <a:cubicBezTo>
                    <a:pt x="723260" y="0"/>
                    <a:pt x="789258" y="71120"/>
                    <a:pt x="789258" y="158750"/>
                  </a:cubicBezTo>
                  <a:lnTo>
                    <a:pt x="789258" y="691769"/>
                  </a:lnTo>
                  <a:cubicBezTo>
                    <a:pt x="789258" y="779399"/>
                    <a:pt x="723260" y="850519"/>
                    <a:pt x="641942" y="850519"/>
                  </a:cubicBezTo>
                  <a:lnTo>
                    <a:pt x="147315" y="850519"/>
                  </a:lnTo>
                  <a:cubicBezTo>
                    <a:pt x="65997" y="850519"/>
                    <a:pt x="0" y="779399"/>
                    <a:pt x="0" y="691769"/>
                  </a:cubicBezTo>
                  <a:close/>
                </a:path>
              </a:pathLst>
            </a:custGeom>
            <a:solidFill>
              <a:srgbClr val="E1E1EA"/>
            </a:solidFill>
          </p:spPr>
          <p:txBody>
            <a:bodyPr/>
            <a:lstStyle/>
            <a:p>
              <a:endParaRPr lang="vi-VN"/>
            </a:p>
          </p:txBody>
        </p:sp>
        <p:sp>
          <p:nvSpPr>
            <p:cNvPr id="15" name="Freeform 15"/>
            <p:cNvSpPr/>
            <p:nvPr/>
          </p:nvSpPr>
          <p:spPr>
            <a:xfrm>
              <a:off x="0" y="0"/>
              <a:ext cx="801044" cy="863219"/>
            </a:xfrm>
            <a:custGeom>
              <a:avLst/>
              <a:gdLst/>
              <a:ahLst/>
              <a:cxnLst/>
              <a:rect l="l" t="t" r="r" b="b"/>
              <a:pathLst>
                <a:path w="801044" h="863219">
                  <a:moveTo>
                    <a:pt x="0" y="165100"/>
                  </a:moveTo>
                  <a:cubicBezTo>
                    <a:pt x="0" y="73914"/>
                    <a:pt x="68590" y="0"/>
                    <a:pt x="153208" y="0"/>
                  </a:cubicBezTo>
                  <a:lnTo>
                    <a:pt x="647835" y="0"/>
                  </a:lnTo>
                  <a:lnTo>
                    <a:pt x="647835" y="6350"/>
                  </a:lnTo>
                  <a:lnTo>
                    <a:pt x="647835" y="0"/>
                  </a:lnTo>
                  <a:lnTo>
                    <a:pt x="647835" y="6350"/>
                  </a:lnTo>
                  <a:lnTo>
                    <a:pt x="647835" y="0"/>
                  </a:lnTo>
                  <a:cubicBezTo>
                    <a:pt x="732453" y="0"/>
                    <a:pt x="801044" y="73914"/>
                    <a:pt x="801044" y="165100"/>
                  </a:cubicBezTo>
                  <a:lnTo>
                    <a:pt x="795151" y="165100"/>
                  </a:lnTo>
                  <a:lnTo>
                    <a:pt x="801044" y="165100"/>
                  </a:lnTo>
                  <a:lnTo>
                    <a:pt x="801044" y="698119"/>
                  </a:lnTo>
                  <a:lnTo>
                    <a:pt x="795151" y="698119"/>
                  </a:lnTo>
                  <a:lnTo>
                    <a:pt x="801044" y="698119"/>
                  </a:lnTo>
                  <a:cubicBezTo>
                    <a:pt x="801044" y="789305"/>
                    <a:pt x="732453" y="863219"/>
                    <a:pt x="647835" y="863219"/>
                  </a:cubicBezTo>
                  <a:lnTo>
                    <a:pt x="647835" y="856869"/>
                  </a:lnTo>
                  <a:lnTo>
                    <a:pt x="647835" y="863219"/>
                  </a:lnTo>
                  <a:lnTo>
                    <a:pt x="153208" y="863219"/>
                  </a:lnTo>
                  <a:lnTo>
                    <a:pt x="153208" y="856869"/>
                  </a:lnTo>
                  <a:lnTo>
                    <a:pt x="153208" y="863219"/>
                  </a:lnTo>
                  <a:cubicBezTo>
                    <a:pt x="68590" y="863219"/>
                    <a:pt x="0" y="789305"/>
                    <a:pt x="0" y="698119"/>
                  </a:cubicBezTo>
                  <a:lnTo>
                    <a:pt x="0" y="165100"/>
                  </a:lnTo>
                  <a:lnTo>
                    <a:pt x="5893" y="165100"/>
                  </a:lnTo>
                  <a:lnTo>
                    <a:pt x="0" y="165100"/>
                  </a:lnTo>
                  <a:moveTo>
                    <a:pt x="11785" y="165100"/>
                  </a:moveTo>
                  <a:lnTo>
                    <a:pt x="11785" y="698119"/>
                  </a:lnTo>
                  <a:lnTo>
                    <a:pt x="5893" y="698119"/>
                  </a:lnTo>
                  <a:lnTo>
                    <a:pt x="11785" y="698119"/>
                  </a:lnTo>
                  <a:cubicBezTo>
                    <a:pt x="11785" y="782320"/>
                    <a:pt x="75072" y="850519"/>
                    <a:pt x="153208" y="850519"/>
                  </a:cubicBezTo>
                  <a:lnTo>
                    <a:pt x="647835" y="850519"/>
                  </a:lnTo>
                  <a:cubicBezTo>
                    <a:pt x="725971" y="850519"/>
                    <a:pt x="789258" y="782320"/>
                    <a:pt x="789258" y="698119"/>
                  </a:cubicBezTo>
                  <a:lnTo>
                    <a:pt x="789258" y="165100"/>
                  </a:lnTo>
                  <a:cubicBezTo>
                    <a:pt x="789258" y="80899"/>
                    <a:pt x="725971" y="12700"/>
                    <a:pt x="647835" y="12700"/>
                  </a:cubicBezTo>
                  <a:lnTo>
                    <a:pt x="153208" y="12700"/>
                  </a:lnTo>
                  <a:lnTo>
                    <a:pt x="153208" y="6350"/>
                  </a:lnTo>
                  <a:lnTo>
                    <a:pt x="153208" y="12700"/>
                  </a:lnTo>
                  <a:cubicBezTo>
                    <a:pt x="75072" y="12700"/>
                    <a:pt x="11785" y="80899"/>
                    <a:pt x="11785" y="165100"/>
                  </a:cubicBezTo>
                  <a:close/>
                </a:path>
              </a:pathLst>
            </a:custGeom>
            <a:solidFill>
              <a:srgbClr val="C7C7D0"/>
            </a:solidFill>
          </p:spPr>
          <p:txBody>
            <a:bodyPr/>
            <a:lstStyle/>
            <a:p>
              <a:endParaRPr lang="vi-VN"/>
            </a:p>
          </p:txBody>
        </p:sp>
      </p:grpSp>
      <p:grpSp>
        <p:nvGrpSpPr>
          <p:cNvPr id="16" name="Group 16"/>
          <p:cNvGrpSpPr/>
          <p:nvPr/>
        </p:nvGrpSpPr>
        <p:grpSpPr>
          <a:xfrm>
            <a:off x="12820202" y="8544160"/>
            <a:ext cx="600772" cy="647402"/>
            <a:chOff x="0" y="0"/>
            <a:chExt cx="801029" cy="863203"/>
          </a:xfrm>
        </p:grpSpPr>
        <p:sp>
          <p:nvSpPr>
            <p:cNvPr id="17" name="Freeform 17"/>
            <p:cNvSpPr/>
            <p:nvPr/>
          </p:nvSpPr>
          <p:spPr>
            <a:xfrm>
              <a:off x="5893" y="6350"/>
              <a:ext cx="789258" cy="850519"/>
            </a:xfrm>
            <a:custGeom>
              <a:avLst/>
              <a:gdLst/>
              <a:ahLst/>
              <a:cxnLst/>
              <a:rect l="l" t="t" r="r" b="b"/>
              <a:pathLst>
                <a:path w="789258" h="850519">
                  <a:moveTo>
                    <a:pt x="0" y="158750"/>
                  </a:moveTo>
                  <a:cubicBezTo>
                    <a:pt x="0" y="71120"/>
                    <a:pt x="65997" y="0"/>
                    <a:pt x="147315" y="0"/>
                  </a:cubicBezTo>
                  <a:lnTo>
                    <a:pt x="641942" y="0"/>
                  </a:lnTo>
                  <a:cubicBezTo>
                    <a:pt x="723260" y="0"/>
                    <a:pt x="789258" y="71120"/>
                    <a:pt x="789258" y="158750"/>
                  </a:cubicBezTo>
                  <a:lnTo>
                    <a:pt x="789258" y="691769"/>
                  </a:lnTo>
                  <a:cubicBezTo>
                    <a:pt x="789258" y="779399"/>
                    <a:pt x="723260" y="850519"/>
                    <a:pt x="641942" y="850519"/>
                  </a:cubicBezTo>
                  <a:lnTo>
                    <a:pt x="147315" y="850519"/>
                  </a:lnTo>
                  <a:cubicBezTo>
                    <a:pt x="65997" y="850519"/>
                    <a:pt x="0" y="779399"/>
                    <a:pt x="0" y="691769"/>
                  </a:cubicBezTo>
                  <a:close/>
                </a:path>
              </a:pathLst>
            </a:custGeom>
            <a:solidFill>
              <a:srgbClr val="E1E1EA"/>
            </a:solidFill>
          </p:spPr>
          <p:txBody>
            <a:bodyPr/>
            <a:lstStyle/>
            <a:p>
              <a:endParaRPr lang="vi-VN"/>
            </a:p>
          </p:txBody>
        </p:sp>
        <p:sp>
          <p:nvSpPr>
            <p:cNvPr id="18" name="Freeform 18"/>
            <p:cNvSpPr/>
            <p:nvPr/>
          </p:nvSpPr>
          <p:spPr>
            <a:xfrm>
              <a:off x="0" y="0"/>
              <a:ext cx="801044" cy="863219"/>
            </a:xfrm>
            <a:custGeom>
              <a:avLst/>
              <a:gdLst/>
              <a:ahLst/>
              <a:cxnLst/>
              <a:rect l="l" t="t" r="r" b="b"/>
              <a:pathLst>
                <a:path w="801044" h="863219">
                  <a:moveTo>
                    <a:pt x="0" y="165100"/>
                  </a:moveTo>
                  <a:cubicBezTo>
                    <a:pt x="0" y="73914"/>
                    <a:pt x="68590" y="0"/>
                    <a:pt x="153208" y="0"/>
                  </a:cubicBezTo>
                  <a:lnTo>
                    <a:pt x="647835" y="0"/>
                  </a:lnTo>
                  <a:lnTo>
                    <a:pt x="647835" y="6350"/>
                  </a:lnTo>
                  <a:lnTo>
                    <a:pt x="647835" y="0"/>
                  </a:lnTo>
                  <a:lnTo>
                    <a:pt x="647835" y="6350"/>
                  </a:lnTo>
                  <a:lnTo>
                    <a:pt x="647835" y="0"/>
                  </a:lnTo>
                  <a:cubicBezTo>
                    <a:pt x="732453" y="0"/>
                    <a:pt x="801044" y="73914"/>
                    <a:pt x="801044" y="165100"/>
                  </a:cubicBezTo>
                  <a:lnTo>
                    <a:pt x="795151" y="165100"/>
                  </a:lnTo>
                  <a:lnTo>
                    <a:pt x="801044" y="165100"/>
                  </a:lnTo>
                  <a:lnTo>
                    <a:pt x="801044" y="698119"/>
                  </a:lnTo>
                  <a:lnTo>
                    <a:pt x="795151" y="698119"/>
                  </a:lnTo>
                  <a:lnTo>
                    <a:pt x="801044" y="698119"/>
                  </a:lnTo>
                  <a:cubicBezTo>
                    <a:pt x="801044" y="789305"/>
                    <a:pt x="732453" y="863219"/>
                    <a:pt x="647835" y="863219"/>
                  </a:cubicBezTo>
                  <a:lnTo>
                    <a:pt x="647835" y="856869"/>
                  </a:lnTo>
                  <a:lnTo>
                    <a:pt x="647835" y="863219"/>
                  </a:lnTo>
                  <a:lnTo>
                    <a:pt x="153208" y="863219"/>
                  </a:lnTo>
                  <a:lnTo>
                    <a:pt x="153208" y="856869"/>
                  </a:lnTo>
                  <a:lnTo>
                    <a:pt x="153208" y="863219"/>
                  </a:lnTo>
                  <a:cubicBezTo>
                    <a:pt x="68590" y="863219"/>
                    <a:pt x="0" y="789305"/>
                    <a:pt x="0" y="698119"/>
                  </a:cubicBezTo>
                  <a:lnTo>
                    <a:pt x="0" y="165100"/>
                  </a:lnTo>
                  <a:lnTo>
                    <a:pt x="5893" y="165100"/>
                  </a:lnTo>
                  <a:lnTo>
                    <a:pt x="0" y="165100"/>
                  </a:lnTo>
                  <a:moveTo>
                    <a:pt x="11785" y="165100"/>
                  </a:moveTo>
                  <a:lnTo>
                    <a:pt x="11785" y="698119"/>
                  </a:lnTo>
                  <a:lnTo>
                    <a:pt x="5893" y="698119"/>
                  </a:lnTo>
                  <a:lnTo>
                    <a:pt x="11785" y="698119"/>
                  </a:lnTo>
                  <a:cubicBezTo>
                    <a:pt x="11785" y="782320"/>
                    <a:pt x="75072" y="850519"/>
                    <a:pt x="153208" y="850519"/>
                  </a:cubicBezTo>
                  <a:lnTo>
                    <a:pt x="647835" y="850519"/>
                  </a:lnTo>
                  <a:cubicBezTo>
                    <a:pt x="725971" y="850519"/>
                    <a:pt x="789258" y="782320"/>
                    <a:pt x="789258" y="698119"/>
                  </a:cubicBezTo>
                  <a:lnTo>
                    <a:pt x="789258" y="165100"/>
                  </a:lnTo>
                  <a:cubicBezTo>
                    <a:pt x="789258" y="80899"/>
                    <a:pt x="725971" y="12700"/>
                    <a:pt x="647835" y="12700"/>
                  </a:cubicBezTo>
                  <a:lnTo>
                    <a:pt x="153208" y="12700"/>
                  </a:lnTo>
                  <a:lnTo>
                    <a:pt x="153208" y="6350"/>
                  </a:lnTo>
                  <a:lnTo>
                    <a:pt x="153208" y="12700"/>
                  </a:lnTo>
                  <a:cubicBezTo>
                    <a:pt x="75072" y="12700"/>
                    <a:pt x="11785" y="80899"/>
                    <a:pt x="11785" y="165100"/>
                  </a:cubicBezTo>
                  <a:close/>
                </a:path>
              </a:pathLst>
            </a:custGeom>
            <a:solidFill>
              <a:srgbClr val="C7C7D0"/>
            </a:solidFill>
          </p:spPr>
          <p:txBody>
            <a:bodyPr/>
            <a:lstStyle/>
            <a:p>
              <a:endParaRPr lang="vi-VN"/>
            </a:p>
          </p:txBody>
        </p:sp>
      </p:grpSp>
      <p:sp>
        <p:nvSpPr>
          <p:cNvPr id="19" name="TextBox 19"/>
          <p:cNvSpPr txBox="1"/>
          <p:nvPr/>
        </p:nvSpPr>
        <p:spPr>
          <a:xfrm>
            <a:off x="949172" y="2159881"/>
            <a:ext cx="425202" cy="455613"/>
          </a:xfrm>
          <a:prstGeom prst="rect">
            <a:avLst/>
          </a:prstGeom>
        </p:spPr>
        <p:txBody>
          <a:bodyPr lIns="0" tIns="0" rIns="0" bIns="0" rtlCol="0" anchor="t">
            <a:spAutoFit/>
          </a:bodyPr>
          <a:lstStyle/>
          <a:p>
            <a:pPr algn="ctr">
              <a:lnSpc>
                <a:spcPts val="3312"/>
              </a:lnSpc>
            </a:pPr>
            <a:r>
              <a:rPr lang="en-US" sz="3312">
                <a:solidFill>
                  <a:srgbClr val="3C3939"/>
                </a:solidFill>
                <a:latin typeface="Roboto"/>
                <a:ea typeface="Roboto"/>
                <a:cs typeface="Roboto"/>
                <a:sym typeface="Roboto"/>
              </a:rPr>
              <a:t>1</a:t>
            </a:r>
          </a:p>
        </p:txBody>
      </p:sp>
      <p:sp>
        <p:nvSpPr>
          <p:cNvPr id="20" name="TextBox 20"/>
          <p:cNvSpPr txBox="1"/>
          <p:nvPr/>
        </p:nvSpPr>
        <p:spPr>
          <a:xfrm>
            <a:off x="1392659" y="8531560"/>
            <a:ext cx="425202" cy="455613"/>
          </a:xfrm>
          <a:prstGeom prst="rect">
            <a:avLst/>
          </a:prstGeom>
        </p:spPr>
        <p:txBody>
          <a:bodyPr lIns="0" tIns="0" rIns="0" bIns="0" rtlCol="0" anchor="t">
            <a:spAutoFit/>
          </a:bodyPr>
          <a:lstStyle/>
          <a:p>
            <a:pPr algn="ctr">
              <a:lnSpc>
                <a:spcPts val="3312"/>
              </a:lnSpc>
            </a:pPr>
            <a:r>
              <a:rPr lang="en-US" sz="3312">
                <a:solidFill>
                  <a:srgbClr val="3C3939"/>
                </a:solidFill>
                <a:latin typeface="Roboto"/>
                <a:ea typeface="Roboto"/>
                <a:cs typeface="Roboto"/>
                <a:sym typeface="Roboto"/>
              </a:rPr>
              <a:t>4</a:t>
            </a:r>
          </a:p>
        </p:txBody>
      </p:sp>
      <p:sp>
        <p:nvSpPr>
          <p:cNvPr id="21" name="TextBox 21"/>
          <p:cNvSpPr txBox="1"/>
          <p:nvPr/>
        </p:nvSpPr>
        <p:spPr>
          <a:xfrm>
            <a:off x="6821348" y="8547583"/>
            <a:ext cx="394576" cy="455613"/>
          </a:xfrm>
          <a:prstGeom prst="rect">
            <a:avLst/>
          </a:prstGeom>
        </p:spPr>
        <p:txBody>
          <a:bodyPr lIns="0" tIns="0" rIns="0" bIns="0" rtlCol="0" anchor="t">
            <a:spAutoFit/>
          </a:bodyPr>
          <a:lstStyle/>
          <a:p>
            <a:pPr algn="ctr">
              <a:lnSpc>
                <a:spcPts val="3312"/>
              </a:lnSpc>
            </a:pPr>
            <a:r>
              <a:rPr lang="en-US" sz="3312">
                <a:solidFill>
                  <a:srgbClr val="3C3939"/>
                </a:solidFill>
                <a:latin typeface="Roboto"/>
                <a:ea typeface="Roboto"/>
                <a:cs typeface="Roboto"/>
                <a:sym typeface="Roboto"/>
              </a:rPr>
              <a:t>5</a:t>
            </a:r>
          </a:p>
        </p:txBody>
      </p:sp>
      <p:sp>
        <p:nvSpPr>
          <p:cNvPr id="22" name="TextBox 22"/>
          <p:cNvSpPr txBox="1"/>
          <p:nvPr/>
        </p:nvSpPr>
        <p:spPr>
          <a:xfrm>
            <a:off x="12923300" y="8649680"/>
            <a:ext cx="394576" cy="455613"/>
          </a:xfrm>
          <a:prstGeom prst="rect">
            <a:avLst/>
          </a:prstGeom>
        </p:spPr>
        <p:txBody>
          <a:bodyPr lIns="0" tIns="0" rIns="0" bIns="0" rtlCol="0" anchor="t">
            <a:spAutoFit/>
          </a:bodyPr>
          <a:lstStyle/>
          <a:p>
            <a:pPr algn="ctr">
              <a:lnSpc>
                <a:spcPts val="3312"/>
              </a:lnSpc>
            </a:pPr>
            <a:r>
              <a:rPr lang="en-US" sz="3312">
                <a:solidFill>
                  <a:srgbClr val="3C3939"/>
                </a:solidFill>
                <a:latin typeface="Roboto"/>
                <a:ea typeface="Roboto"/>
                <a:cs typeface="Roboto"/>
                <a:sym typeface="Roboto"/>
              </a:rPr>
              <a:t>6</a:t>
            </a:r>
          </a:p>
        </p:txBody>
      </p:sp>
      <p:sp>
        <p:nvSpPr>
          <p:cNvPr id="23" name="TextBox 23"/>
          <p:cNvSpPr txBox="1"/>
          <p:nvPr/>
        </p:nvSpPr>
        <p:spPr>
          <a:xfrm>
            <a:off x="1764230" y="2127883"/>
            <a:ext cx="4276874" cy="868363"/>
          </a:xfrm>
          <a:prstGeom prst="rect">
            <a:avLst/>
          </a:prstGeom>
        </p:spPr>
        <p:txBody>
          <a:bodyPr lIns="0" tIns="0" rIns="0" bIns="0" rtlCol="0" anchor="t">
            <a:spAutoFit/>
          </a:bodyPr>
          <a:lstStyle/>
          <a:p>
            <a:pPr algn="l">
              <a:lnSpc>
                <a:spcPts val="3437"/>
              </a:lnSpc>
            </a:pPr>
            <a:r>
              <a:rPr lang="en-US" sz="2750">
                <a:solidFill>
                  <a:srgbClr val="3C3939"/>
                </a:solidFill>
                <a:latin typeface="Roboto"/>
                <a:ea typeface="Roboto"/>
                <a:cs typeface="Roboto"/>
                <a:sym typeface="Roboto"/>
              </a:rPr>
              <a:t>Quản Lý Người Dùng &amp; Phân Quyền</a:t>
            </a:r>
          </a:p>
        </p:txBody>
      </p:sp>
      <p:sp>
        <p:nvSpPr>
          <p:cNvPr id="24" name="TextBox 24"/>
          <p:cNvSpPr txBox="1"/>
          <p:nvPr/>
        </p:nvSpPr>
        <p:spPr>
          <a:xfrm>
            <a:off x="2207716" y="8499561"/>
            <a:ext cx="4062859" cy="868363"/>
          </a:xfrm>
          <a:prstGeom prst="rect">
            <a:avLst/>
          </a:prstGeom>
        </p:spPr>
        <p:txBody>
          <a:bodyPr lIns="0" tIns="0" rIns="0" bIns="0" rtlCol="0" anchor="t">
            <a:spAutoFit/>
          </a:bodyPr>
          <a:lstStyle/>
          <a:p>
            <a:pPr algn="l">
              <a:lnSpc>
                <a:spcPts val="3437"/>
              </a:lnSpc>
            </a:pPr>
            <a:r>
              <a:rPr lang="en-US" sz="2750">
                <a:solidFill>
                  <a:srgbClr val="3C3939"/>
                </a:solidFill>
                <a:latin typeface="Roboto"/>
                <a:ea typeface="Roboto"/>
                <a:cs typeface="Roboto"/>
                <a:sym typeface="Roboto"/>
              </a:rPr>
              <a:t>Theo dõi điểm rèn luyện đã tích luỹ</a:t>
            </a:r>
          </a:p>
        </p:txBody>
      </p:sp>
      <p:sp>
        <p:nvSpPr>
          <p:cNvPr id="25" name="TextBox 25"/>
          <p:cNvSpPr txBox="1"/>
          <p:nvPr/>
        </p:nvSpPr>
        <p:spPr>
          <a:xfrm>
            <a:off x="7577698" y="8515585"/>
            <a:ext cx="3968820" cy="868363"/>
          </a:xfrm>
          <a:prstGeom prst="rect">
            <a:avLst/>
          </a:prstGeom>
        </p:spPr>
        <p:txBody>
          <a:bodyPr lIns="0" tIns="0" rIns="0" bIns="0" rtlCol="0" anchor="t">
            <a:spAutoFit/>
          </a:bodyPr>
          <a:lstStyle/>
          <a:p>
            <a:pPr algn="l">
              <a:lnSpc>
                <a:spcPts val="3437"/>
              </a:lnSpc>
            </a:pPr>
            <a:r>
              <a:rPr lang="en-US" sz="2750">
                <a:solidFill>
                  <a:srgbClr val="3C3939"/>
                </a:solidFill>
                <a:latin typeface="Roboto"/>
                <a:ea typeface="Roboto"/>
                <a:cs typeface="Roboto"/>
                <a:sym typeface="Roboto"/>
              </a:rPr>
              <a:t>Điểm danh và tích điểm tự động</a:t>
            </a:r>
          </a:p>
        </p:txBody>
      </p:sp>
      <p:sp>
        <p:nvSpPr>
          <p:cNvPr id="26" name="TextBox 26"/>
          <p:cNvSpPr txBox="1"/>
          <p:nvPr/>
        </p:nvSpPr>
        <p:spPr>
          <a:xfrm>
            <a:off x="13679651" y="8617681"/>
            <a:ext cx="4227052" cy="439737"/>
          </a:xfrm>
          <a:prstGeom prst="rect">
            <a:avLst/>
          </a:prstGeom>
        </p:spPr>
        <p:txBody>
          <a:bodyPr lIns="0" tIns="0" rIns="0" bIns="0" rtlCol="0" anchor="t">
            <a:spAutoFit/>
          </a:bodyPr>
          <a:lstStyle/>
          <a:p>
            <a:pPr algn="l">
              <a:lnSpc>
                <a:spcPts val="3437"/>
              </a:lnSpc>
            </a:pPr>
            <a:r>
              <a:rPr lang="en-US" sz="2750">
                <a:solidFill>
                  <a:srgbClr val="3C3939"/>
                </a:solidFill>
                <a:latin typeface="Roboto"/>
                <a:ea typeface="Roboto"/>
                <a:cs typeface="Roboto"/>
                <a:sym typeface="Roboto"/>
              </a:rPr>
              <a:t>Phê duyện đăng hoạt động</a:t>
            </a:r>
          </a:p>
        </p:txBody>
      </p:sp>
      <p:grpSp>
        <p:nvGrpSpPr>
          <p:cNvPr id="27" name="Group 27"/>
          <p:cNvGrpSpPr/>
          <p:nvPr/>
        </p:nvGrpSpPr>
        <p:grpSpPr>
          <a:xfrm>
            <a:off x="6390701" y="2054361"/>
            <a:ext cx="647403" cy="647402"/>
            <a:chOff x="0" y="0"/>
            <a:chExt cx="863203" cy="863203"/>
          </a:xfrm>
        </p:grpSpPr>
        <p:sp>
          <p:nvSpPr>
            <p:cNvPr id="28" name="Freeform 2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1E1EA"/>
            </a:solidFill>
          </p:spPr>
          <p:txBody>
            <a:bodyPr/>
            <a:lstStyle/>
            <a:p>
              <a:endParaRPr lang="vi-VN"/>
            </a:p>
          </p:txBody>
        </p:sp>
        <p:sp>
          <p:nvSpPr>
            <p:cNvPr id="29" name="Freeform 2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7C7D0"/>
            </a:solidFill>
          </p:spPr>
          <p:txBody>
            <a:bodyPr/>
            <a:lstStyle/>
            <a:p>
              <a:endParaRPr lang="vi-VN"/>
            </a:p>
          </p:txBody>
        </p:sp>
      </p:grpSp>
      <p:sp>
        <p:nvSpPr>
          <p:cNvPr id="30" name="TextBox 30"/>
          <p:cNvSpPr txBox="1"/>
          <p:nvPr/>
        </p:nvSpPr>
        <p:spPr>
          <a:xfrm>
            <a:off x="6501801" y="2159881"/>
            <a:ext cx="425203" cy="455613"/>
          </a:xfrm>
          <a:prstGeom prst="rect">
            <a:avLst/>
          </a:prstGeom>
        </p:spPr>
        <p:txBody>
          <a:bodyPr lIns="0" tIns="0" rIns="0" bIns="0" rtlCol="0" anchor="t">
            <a:spAutoFit/>
          </a:bodyPr>
          <a:lstStyle/>
          <a:p>
            <a:pPr algn="ctr">
              <a:lnSpc>
                <a:spcPts val="3312"/>
              </a:lnSpc>
            </a:pPr>
            <a:r>
              <a:rPr lang="en-US" sz="3312">
                <a:solidFill>
                  <a:srgbClr val="3C3939"/>
                </a:solidFill>
                <a:latin typeface="Roboto"/>
                <a:ea typeface="Roboto"/>
                <a:cs typeface="Roboto"/>
                <a:sym typeface="Roboto"/>
              </a:rPr>
              <a:t>2</a:t>
            </a:r>
          </a:p>
        </p:txBody>
      </p:sp>
      <p:sp>
        <p:nvSpPr>
          <p:cNvPr id="31" name="TextBox 31"/>
          <p:cNvSpPr txBox="1"/>
          <p:nvPr/>
        </p:nvSpPr>
        <p:spPr>
          <a:xfrm>
            <a:off x="7316857" y="2127883"/>
            <a:ext cx="3902112" cy="868363"/>
          </a:xfrm>
          <a:prstGeom prst="rect">
            <a:avLst/>
          </a:prstGeom>
        </p:spPr>
        <p:txBody>
          <a:bodyPr lIns="0" tIns="0" rIns="0" bIns="0" rtlCol="0" anchor="t">
            <a:spAutoFit/>
          </a:bodyPr>
          <a:lstStyle/>
          <a:p>
            <a:pPr algn="l">
              <a:lnSpc>
                <a:spcPts val="3437"/>
              </a:lnSpc>
            </a:pPr>
            <a:r>
              <a:rPr lang="en-US" sz="2750">
                <a:solidFill>
                  <a:srgbClr val="3C3939"/>
                </a:solidFill>
                <a:latin typeface="Roboto"/>
                <a:ea typeface="Roboto"/>
                <a:cs typeface="Roboto"/>
                <a:sym typeface="Roboto"/>
              </a:rPr>
              <a:t>Quản Lý Hoạt Động Rèn Luyện</a:t>
            </a:r>
          </a:p>
        </p:txBody>
      </p:sp>
      <p:grpSp>
        <p:nvGrpSpPr>
          <p:cNvPr id="32" name="Group 32"/>
          <p:cNvGrpSpPr/>
          <p:nvPr/>
        </p:nvGrpSpPr>
        <p:grpSpPr>
          <a:xfrm>
            <a:off x="11706802" y="2003313"/>
            <a:ext cx="647402" cy="647402"/>
            <a:chOff x="0" y="0"/>
            <a:chExt cx="863203" cy="863203"/>
          </a:xfrm>
        </p:grpSpPr>
        <p:sp>
          <p:nvSpPr>
            <p:cNvPr id="33" name="Freeform 3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E1E1EA"/>
            </a:solidFill>
          </p:spPr>
          <p:txBody>
            <a:bodyPr/>
            <a:lstStyle/>
            <a:p>
              <a:endParaRPr lang="vi-VN"/>
            </a:p>
          </p:txBody>
        </p:sp>
        <p:sp>
          <p:nvSpPr>
            <p:cNvPr id="34" name="Freeform 3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7C7D0"/>
            </a:solidFill>
          </p:spPr>
          <p:txBody>
            <a:bodyPr/>
            <a:lstStyle/>
            <a:p>
              <a:endParaRPr lang="vi-VN"/>
            </a:p>
          </p:txBody>
        </p:sp>
      </p:grpSp>
      <p:sp>
        <p:nvSpPr>
          <p:cNvPr id="35" name="TextBox 35"/>
          <p:cNvSpPr txBox="1"/>
          <p:nvPr/>
        </p:nvSpPr>
        <p:spPr>
          <a:xfrm>
            <a:off x="11817902" y="2108833"/>
            <a:ext cx="425203" cy="455613"/>
          </a:xfrm>
          <a:prstGeom prst="rect">
            <a:avLst/>
          </a:prstGeom>
        </p:spPr>
        <p:txBody>
          <a:bodyPr lIns="0" tIns="0" rIns="0" bIns="0" rtlCol="0" anchor="t">
            <a:spAutoFit/>
          </a:bodyPr>
          <a:lstStyle/>
          <a:p>
            <a:pPr algn="ctr">
              <a:lnSpc>
                <a:spcPts val="3312"/>
              </a:lnSpc>
            </a:pPr>
            <a:r>
              <a:rPr lang="en-US" sz="3312">
                <a:solidFill>
                  <a:srgbClr val="3C3939"/>
                </a:solidFill>
                <a:latin typeface="Roboto"/>
                <a:ea typeface="Roboto"/>
                <a:cs typeface="Roboto"/>
                <a:sym typeface="Roboto"/>
              </a:rPr>
              <a:t>3</a:t>
            </a:r>
          </a:p>
        </p:txBody>
      </p:sp>
      <p:sp>
        <p:nvSpPr>
          <p:cNvPr id="36" name="TextBox 36"/>
          <p:cNvSpPr txBox="1"/>
          <p:nvPr/>
        </p:nvSpPr>
        <p:spPr>
          <a:xfrm>
            <a:off x="12632959" y="2076834"/>
            <a:ext cx="4160343" cy="868363"/>
          </a:xfrm>
          <a:prstGeom prst="rect">
            <a:avLst/>
          </a:prstGeom>
        </p:spPr>
        <p:txBody>
          <a:bodyPr lIns="0" tIns="0" rIns="0" bIns="0" rtlCol="0" anchor="t">
            <a:spAutoFit/>
          </a:bodyPr>
          <a:lstStyle/>
          <a:p>
            <a:pPr algn="l">
              <a:lnSpc>
                <a:spcPts val="3437"/>
              </a:lnSpc>
            </a:pPr>
            <a:r>
              <a:rPr lang="en-US" sz="2750">
                <a:solidFill>
                  <a:srgbClr val="3C3939"/>
                </a:solidFill>
                <a:latin typeface="Roboto"/>
                <a:ea typeface="Roboto"/>
                <a:cs typeface="Roboto"/>
                <a:sym typeface="Roboto"/>
              </a:rPr>
              <a:t>Đăng Ký &amp; Phê Duyệt Tham Gia Hoạt Động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38502" y="2773844"/>
            <a:ext cx="14721513" cy="14721513"/>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4" name="Freeform 4"/>
          <p:cNvSpPr/>
          <p:nvPr/>
        </p:nvSpPr>
        <p:spPr>
          <a:xfrm>
            <a:off x="1028700" y="2490896"/>
            <a:ext cx="15710092" cy="6857580"/>
          </a:xfrm>
          <a:custGeom>
            <a:avLst/>
            <a:gdLst/>
            <a:ahLst/>
            <a:cxnLst/>
            <a:rect l="l" t="t" r="r" b="b"/>
            <a:pathLst>
              <a:path w="15710092" h="6857580">
                <a:moveTo>
                  <a:pt x="0" y="0"/>
                </a:moveTo>
                <a:lnTo>
                  <a:pt x="15710092" y="0"/>
                </a:lnTo>
                <a:lnTo>
                  <a:pt x="15710092" y="6857580"/>
                </a:lnTo>
                <a:lnTo>
                  <a:pt x="0" y="6857580"/>
                </a:lnTo>
                <a:lnTo>
                  <a:pt x="0" y="0"/>
                </a:lnTo>
                <a:close/>
              </a:path>
            </a:pathLst>
          </a:custGeom>
          <a:blipFill>
            <a:blip r:embed="rId2"/>
            <a:stretch>
              <a:fillRect/>
            </a:stretch>
          </a:blipFill>
        </p:spPr>
        <p:txBody>
          <a:bodyPr/>
          <a:lstStyle/>
          <a:p>
            <a:endParaRPr lang="vi-VN"/>
          </a:p>
        </p:txBody>
      </p:sp>
      <p:sp>
        <p:nvSpPr>
          <p:cNvPr id="5" name="TextBox 5"/>
          <p:cNvSpPr txBox="1"/>
          <p:nvPr/>
        </p:nvSpPr>
        <p:spPr>
          <a:xfrm>
            <a:off x="1028700" y="1053808"/>
            <a:ext cx="9254311" cy="596265"/>
          </a:xfrm>
          <a:prstGeom prst="rect">
            <a:avLst/>
          </a:prstGeom>
        </p:spPr>
        <p:txBody>
          <a:bodyPr lIns="0" tIns="0" rIns="0" bIns="0" rtlCol="0" anchor="t">
            <a:spAutoFit/>
          </a:bodyPr>
          <a:lstStyle/>
          <a:p>
            <a:pPr algn="l">
              <a:lnSpc>
                <a:spcPts val="4620"/>
              </a:lnSpc>
            </a:pPr>
            <a:r>
              <a:rPr lang="en-US" sz="4200">
                <a:solidFill>
                  <a:srgbClr val="496592"/>
                </a:solidFill>
                <a:latin typeface="Montserrat"/>
                <a:ea typeface="Montserrat"/>
                <a:cs typeface="Montserrat"/>
                <a:sym typeface="Montserrat"/>
              </a:rPr>
              <a:t>Kết quả đạt được sau giai đoạn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624460" y="1420520"/>
            <a:ext cx="4663540" cy="0"/>
          </a:xfrm>
          <a:prstGeom prst="line">
            <a:avLst/>
          </a:prstGeom>
          <a:ln w="28575" cap="rnd">
            <a:solidFill>
              <a:srgbClr val="ABE3F9"/>
            </a:solidFill>
            <a:prstDash val="solid"/>
            <a:headEnd type="none" w="sm" len="sm"/>
            <a:tailEnd type="none" w="sm" len="sm"/>
          </a:ln>
        </p:spPr>
        <p:txBody>
          <a:bodyPr/>
          <a:lstStyle/>
          <a:p>
            <a:endParaRPr lang="vi-VN"/>
          </a:p>
        </p:txBody>
      </p:sp>
      <p:grpSp>
        <p:nvGrpSpPr>
          <p:cNvPr id="3" name="Group 3"/>
          <p:cNvGrpSpPr/>
          <p:nvPr/>
        </p:nvGrpSpPr>
        <p:grpSpPr>
          <a:xfrm>
            <a:off x="-838072" y="9288925"/>
            <a:ext cx="1676145" cy="167614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5" name="Freeform 5"/>
          <p:cNvSpPr/>
          <p:nvPr/>
        </p:nvSpPr>
        <p:spPr>
          <a:xfrm>
            <a:off x="3868043" y="1878557"/>
            <a:ext cx="10551914" cy="7993075"/>
          </a:xfrm>
          <a:custGeom>
            <a:avLst/>
            <a:gdLst/>
            <a:ahLst/>
            <a:cxnLst/>
            <a:rect l="l" t="t" r="r" b="b"/>
            <a:pathLst>
              <a:path w="10551914" h="7993075">
                <a:moveTo>
                  <a:pt x="0" y="0"/>
                </a:moveTo>
                <a:lnTo>
                  <a:pt x="10551914" y="0"/>
                </a:lnTo>
                <a:lnTo>
                  <a:pt x="10551914" y="7993075"/>
                </a:lnTo>
                <a:lnTo>
                  <a:pt x="0" y="7993075"/>
                </a:lnTo>
                <a:lnTo>
                  <a:pt x="0" y="0"/>
                </a:lnTo>
                <a:close/>
              </a:path>
            </a:pathLst>
          </a:custGeom>
          <a:blipFill>
            <a:blip r:embed="rId3"/>
            <a:stretch>
              <a:fillRect/>
            </a:stretch>
          </a:blipFill>
        </p:spPr>
        <p:txBody>
          <a:bodyPr/>
          <a:lstStyle/>
          <a:p>
            <a:endParaRPr lang="vi-VN"/>
          </a:p>
        </p:txBody>
      </p:sp>
      <p:sp>
        <p:nvSpPr>
          <p:cNvPr id="6" name="TextBox 6"/>
          <p:cNvSpPr txBox="1"/>
          <p:nvPr/>
        </p:nvSpPr>
        <p:spPr>
          <a:xfrm>
            <a:off x="1028700" y="1044283"/>
            <a:ext cx="12830269" cy="603504"/>
          </a:xfrm>
          <a:prstGeom prst="rect">
            <a:avLst/>
          </a:prstGeom>
        </p:spPr>
        <p:txBody>
          <a:bodyPr lIns="0" tIns="0" rIns="0" bIns="0" rtlCol="0" anchor="t">
            <a:spAutoFit/>
          </a:bodyPr>
          <a:lstStyle/>
          <a:p>
            <a:pPr algn="l">
              <a:lnSpc>
                <a:spcPts val="4788"/>
              </a:lnSpc>
            </a:pPr>
            <a:r>
              <a:rPr lang="en-US" sz="4200">
                <a:solidFill>
                  <a:srgbClr val="496592"/>
                </a:solidFill>
                <a:latin typeface="Montserrat"/>
                <a:ea typeface="Montserrat"/>
                <a:cs typeface="Montserrat"/>
                <a:sym typeface="Montserrat"/>
              </a:rPr>
              <a:t>Kiến trúc hệ thống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957200" y="-10035315"/>
            <a:ext cx="2578312" cy="20304783"/>
            <a:chOff x="0" y="0"/>
            <a:chExt cx="872170" cy="6868531"/>
          </a:xfrm>
        </p:grpSpPr>
        <p:sp>
          <p:nvSpPr>
            <p:cNvPr id="3" name="Freeform 3"/>
            <p:cNvSpPr/>
            <p:nvPr/>
          </p:nvSpPr>
          <p:spPr>
            <a:xfrm>
              <a:off x="0" y="0"/>
              <a:ext cx="872170" cy="6868531"/>
            </a:xfrm>
            <a:custGeom>
              <a:avLst/>
              <a:gdLst/>
              <a:ahLst/>
              <a:cxnLst/>
              <a:rect l="l" t="t" r="r" b="b"/>
              <a:pathLst>
                <a:path w="872170" h="6868531">
                  <a:moveTo>
                    <a:pt x="0" y="0"/>
                  </a:moveTo>
                  <a:lnTo>
                    <a:pt x="872170" y="0"/>
                  </a:lnTo>
                  <a:lnTo>
                    <a:pt x="872170" y="6868531"/>
                  </a:lnTo>
                  <a:lnTo>
                    <a:pt x="0" y="6868531"/>
                  </a:lnTo>
                  <a:close/>
                </a:path>
              </a:pathLst>
            </a:custGeom>
            <a:solidFill>
              <a:srgbClr val="ABE3F9"/>
            </a:solidFill>
          </p:spPr>
          <p:txBody>
            <a:bodyPr/>
            <a:lstStyle/>
            <a:p>
              <a:endParaRPr lang="vi-VN"/>
            </a:p>
          </p:txBody>
        </p:sp>
      </p:grpSp>
      <p:grpSp>
        <p:nvGrpSpPr>
          <p:cNvPr id="4" name="Group 4"/>
          <p:cNvGrpSpPr/>
          <p:nvPr/>
        </p:nvGrpSpPr>
        <p:grpSpPr>
          <a:xfrm>
            <a:off x="-838072" y="568161"/>
            <a:ext cx="1676145" cy="167614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6" name="Freeform 6"/>
          <p:cNvSpPr/>
          <p:nvPr/>
        </p:nvSpPr>
        <p:spPr>
          <a:xfrm>
            <a:off x="3131210" y="1693677"/>
            <a:ext cx="12025581" cy="8345084"/>
          </a:xfrm>
          <a:custGeom>
            <a:avLst/>
            <a:gdLst/>
            <a:ahLst/>
            <a:cxnLst/>
            <a:rect l="l" t="t" r="r" b="b"/>
            <a:pathLst>
              <a:path w="12025581" h="8345084">
                <a:moveTo>
                  <a:pt x="0" y="0"/>
                </a:moveTo>
                <a:lnTo>
                  <a:pt x="12025580" y="0"/>
                </a:lnTo>
                <a:lnTo>
                  <a:pt x="12025580" y="8345084"/>
                </a:lnTo>
                <a:lnTo>
                  <a:pt x="0" y="8345084"/>
                </a:lnTo>
                <a:lnTo>
                  <a:pt x="0" y="0"/>
                </a:lnTo>
                <a:close/>
              </a:path>
            </a:pathLst>
          </a:custGeom>
          <a:blipFill>
            <a:blip r:embed="rId3"/>
            <a:stretch>
              <a:fillRect/>
            </a:stretch>
          </a:blipFill>
        </p:spPr>
        <p:txBody>
          <a:bodyPr/>
          <a:lstStyle/>
          <a:p>
            <a:endParaRPr lang="vi-VN"/>
          </a:p>
        </p:txBody>
      </p:sp>
      <p:sp>
        <p:nvSpPr>
          <p:cNvPr id="7" name="TextBox 7"/>
          <p:cNvSpPr txBox="1"/>
          <p:nvPr/>
        </p:nvSpPr>
        <p:spPr>
          <a:xfrm>
            <a:off x="1232364" y="432435"/>
            <a:ext cx="7909114" cy="596265"/>
          </a:xfrm>
          <a:prstGeom prst="rect">
            <a:avLst/>
          </a:prstGeom>
        </p:spPr>
        <p:txBody>
          <a:bodyPr lIns="0" tIns="0" rIns="0" bIns="0" rtlCol="0" anchor="t">
            <a:spAutoFit/>
          </a:bodyPr>
          <a:lstStyle/>
          <a:p>
            <a:pPr algn="l">
              <a:lnSpc>
                <a:spcPts val="4620"/>
              </a:lnSpc>
            </a:pPr>
            <a:r>
              <a:rPr lang="en-US" sz="4200">
                <a:solidFill>
                  <a:srgbClr val="496592"/>
                </a:solidFill>
                <a:latin typeface="Montserrat"/>
                <a:ea typeface="Montserrat"/>
                <a:cs typeface="Montserrat"/>
                <a:sym typeface="Montserrat"/>
              </a:rPr>
              <a:t>Quá trình kiểm thử</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957200" y="-10035315"/>
            <a:ext cx="2578312" cy="20304783"/>
            <a:chOff x="0" y="0"/>
            <a:chExt cx="872170" cy="6868531"/>
          </a:xfrm>
        </p:grpSpPr>
        <p:sp>
          <p:nvSpPr>
            <p:cNvPr id="3" name="Freeform 3"/>
            <p:cNvSpPr/>
            <p:nvPr/>
          </p:nvSpPr>
          <p:spPr>
            <a:xfrm>
              <a:off x="0" y="0"/>
              <a:ext cx="872170" cy="6868531"/>
            </a:xfrm>
            <a:custGeom>
              <a:avLst/>
              <a:gdLst/>
              <a:ahLst/>
              <a:cxnLst/>
              <a:rect l="l" t="t" r="r" b="b"/>
              <a:pathLst>
                <a:path w="872170" h="6868531">
                  <a:moveTo>
                    <a:pt x="0" y="0"/>
                  </a:moveTo>
                  <a:lnTo>
                    <a:pt x="872170" y="0"/>
                  </a:lnTo>
                  <a:lnTo>
                    <a:pt x="872170" y="6868531"/>
                  </a:lnTo>
                  <a:lnTo>
                    <a:pt x="0" y="6868531"/>
                  </a:lnTo>
                  <a:close/>
                </a:path>
              </a:pathLst>
            </a:custGeom>
            <a:solidFill>
              <a:srgbClr val="ABE3F9"/>
            </a:solidFill>
          </p:spPr>
          <p:txBody>
            <a:bodyPr/>
            <a:lstStyle/>
            <a:p>
              <a:endParaRPr lang="vi-VN"/>
            </a:p>
          </p:txBody>
        </p:sp>
      </p:grpSp>
      <p:grpSp>
        <p:nvGrpSpPr>
          <p:cNvPr id="4" name="Group 4"/>
          <p:cNvGrpSpPr/>
          <p:nvPr/>
        </p:nvGrpSpPr>
        <p:grpSpPr>
          <a:xfrm>
            <a:off x="-838072" y="568161"/>
            <a:ext cx="1676145" cy="167614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6" name="Freeform 6"/>
          <p:cNvSpPr/>
          <p:nvPr/>
        </p:nvSpPr>
        <p:spPr>
          <a:xfrm>
            <a:off x="1028700" y="1719265"/>
            <a:ext cx="16230600" cy="7384923"/>
          </a:xfrm>
          <a:custGeom>
            <a:avLst/>
            <a:gdLst/>
            <a:ahLst/>
            <a:cxnLst/>
            <a:rect l="l" t="t" r="r" b="b"/>
            <a:pathLst>
              <a:path w="16230600" h="7384923">
                <a:moveTo>
                  <a:pt x="0" y="0"/>
                </a:moveTo>
                <a:lnTo>
                  <a:pt x="16230600" y="0"/>
                </a:lnTo>
                <a:lnTo>
                  <a:pt x="16230600" y="7384923"/>
                </a:lnTo>
                <a:lnTo>
                  <a:pt x="0" y="7384923"/>
                </a:lnTo>
                <a:lnTo>
                  <a:pt x="0" y="0"/>
                </a:lnTo>
                <a:close/>
              </a:path>
            </a:pathLst>
          </a:custGeom>
          <a:blipFill>
            <a:blip r:embed="rId3"/>
            <a:stretch>
              <a:fillRect/>
            </a:stretch>
          </a:blipFill>
        </p:spPr>
        <p:txBody>
          <a:bodyPr/>
          <a:lstStyle/>
          <a:p>
            <a:endParaRPr lang="vi-VN"/>
          </a:p>
        </p:txBody>
      </p:sp>
      <p:sp>
        <p:nvSpPr>
          <p:cNvPr id="7" name="TextBox 7"/>
          <p:cNvSpPr txBox="1"/>
          <p:nvPr/>
        </p:nvSpPr>
        <p:spPr>
          <a:xfrm>
            <a:off x="1232364" y="432435"/>
            <a:ext cx="7909114" cy="596265"/>
          </a:xfrm>
          <a:prstGeom prst="rect">
            <a:avLst/>
          </a:prstGeom>
        </p:spPr>
        <p:txBody>
          <a:bodyPr lIns="0" tIns="0" rIns="0" bIns="0" rtlCol="0" anchor="t">
            <a:spAutoFit/>
          </a:bodyPr>
          <a:lstStyle/>
          <a:p>
            <a:pPr algn="l">
              <a:lnSpc>
                <a:spcPts val="4620"/>
              </a:lnSpc>
            </a:pPr>
            <a:r>
              <a:rPr lang="en-US" sz="4200">
                <a:solidFill>
                  <a:srgbClr val="496592"/>
                </a:solidFill>
                <a:latin typeface="Montserrat"/>
                <a:ea typeface="Montserrat"/>
                <a:cs typeface="Montserrat"/>
                <a:sym typeface="Montserrat"/>
              </a:rPr>
              <a:t>Kết quả kiểm thử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957200" y="-10035315"/>
            <a:ext cx="2578312" cy="20304783"/>
            <a:chOff x="0" y="0"/>
            <a:chExt cx="872170" cy="6868531"/>
          </a:xfrm>
        </p:grpSpPr>
        <p:sp>
          <p:nvSpPr>
            <p:cNvPr id="3" name="Freeform 3"/>
            <p:cNvSpPr/>
            <p:nvPr/>
          </p:nvSpPr>
          <p:spPr>
            <a:xfrm>
              <a:off x="0" y="0"/>
              <a:ext cx="872170" cy="6868531"/>
            </a:xfrm>
            <a:custGeom>
              <a:avLst/>
              <a:gdLst/>
              <a:ahLst/>
              <a:cxnLst/>
              <a:rect l="l" t="t" r="r" b="b"/>
              <a:pathLst>
                <a:path w="872170" h="6868531">
                  <a:moveTo>
                    <a:pt x="0" y="0"/>
                  </a:moveTo>
                  <a:lnTo>
                    <a:pt x="872170" y="0"/>
                  </a:lnTo>
                  <a:lnTo>
                    <a:pt x="872170" y="6868531"/>
                  </a:lnTo>
                  <a:lnTo>
                    <a:pt x="0" y="6868531"/>
                  </a:lnTo>
                  <a:close/>
                </a:path>
              </a:pathLst>
            </a:custGeom>
            <a:solidFill>
              <a:srgbClr val="ABE3F9"/>
            </a:solidFill>
          </p:spPr>
          <p:txBody>
            <a:bodyPr/>
            <a:lstStyle/>
            <a:p>
              <a:endParaRPr lang="vi-VN"/>
            </a:p>
          </p:txBody>
        </p:sp>
      </p:grpSp>
      <p:grpSp>
        <p:nvGrpSpPr>
          <p:cNvPr id="4" name="Group 4"/>
          <p:cNvGrpSpPr/>
          <p:nvPr/>
        </p:nvGrpSpPr>
        <p:grpSpPr>
          <a:xfrm>
            <a:off x="-838072" y="568161"/>
            <a:ext cx="1676145" cy="167614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6" name="Freeform 6"/>
          <p:cNvSpPr/>
          <p:nvPr/>
        </p:nvSpPr>
        <p:spPr>
          <a:xfrm>
            <a:off x="1497492" y="1688257"/>
            <a:ext cx="15293016" cy="7570043"/>
          </a:xfrm>
          <a:custGeom>
            <a:avLst/>
            <a:gdLst/>
            <a:ahLst/>
            <a:cxnLst/>
            <a:rect l="l" t="t" r="r" b="b"/>
            <a:pathLst>
              <a:path w="15293016" h="7570043">
                <a:moveTo>
                  <a:pt x="0" y="0"/>
                </a:moveTo>
                <a:lnTo>
                  <a:pt x="15293016" y="0"/>
                </a:lnTo>
                <a:lnTo>
                  <a:pt x="15293016" y="7570043"/>
                </a:lnTo>
                <a:lnTo>
                  <a:pt x="0" y="7570043"/>
                </a:lnTo>
                <a:lnTo>
                  <a:pt x="0" y="0"/>
                </a:lnTo>
                <a:close/>
              </a:path>
            </a:pathLst>
          </a:custGeom>
          <a:blipFill>
            <a:blip r:embed="rId3"/>
            <a:stretch>
              <a:fillRect/>
            </a:stretch>
          </a:blipFill>
        </p:spPr>
        <p:txBody>
          <a:bodyPr/>
          <a:lstStyle/>
          <a:p>
            <a:endParaRPr lang="vi-VN"/>
          </a:p>
        </p:txBody>
      </p:sp>
      <p:sp>
        <p:nvSpPr>
          <p:cNvPr id="7" name="TextBox 7"/>
          <p:cNvSpPr txBox="1"/>
          <p:nvPr/>
        </p:nvSpPr>
        <p:spPr>
          <a:xfrm>
            <a:off x="1232364" y="432435"/>
            <a:ext cx="7909114" cy="596265"/>
          </a:xfrm>
          <a:prstGeom prst="rect">
            <a:avLst/>
          </a:prstGeom>
        </p:spPr>
        <p:txBody>
          <a:bodyPr lIns="0" tIns="0" rIns="0" bIns="0" rtlCol="0" anchor="t">
            <a:spAutoFit/>
          </a:bodyPr>
          <a:lstStyle/>
          <a:p>
            <a:pPr algn="l">
              <a:lnSpc>
                <a:spcPts val="4620"/>
              </a:lnSpc>
            </a:pPr>
            <a:r>
              <a:rPr lang="en-US" sz="4200">
                <a:solidFill>
                  <a:srgbClr val="496592"/>
                </a:solidFill>
                <a:latin typeface="Montserrat"/>
                <a:ea typeface="Montserrat"/>
                <a:cs typeface="Montserrat"/>
                <a:sym typeface="Montserrat"/>
              </a:rPr>
              <a:t>Kết quả kiểm thử</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6342"/>
            <a:ext cx="2578312" cy="10648950"/>
            <a:chOff x="0" y="0"/>
            <a:chExt cx="872170" cy="3602237"/>
          </a:xfrm>
        </p:grpSpPr>
        <p:sp>
          <p:nvSpPr>
            <p:cNvPr id="3" name="Freeform 3"/>
            <p:cNvSpPr/>
            <p:nvPr/>
          </p:nvSpPr>
          <p:spPr>
            <a:xfrm>
              <a:off x="0" y="0"/>
              <a:ext cx="872170" cy="3602237"/>
            </a:xfrm>
            <a:custGeom>
              <a:avLst/>
              <a:gdLst/>
              <a:ahLst/>
              <a:cxnLst/>
              <a:rect l="l" t="t" r="r" b="b"/>
              <a:pathLst>
                <a:path w="872170" h="3602237">
                  <a:moveTo>
                    <a:pt x="0" y="0"/>
                  </a:moveTo>
                  <a:lnTo>
                    <a:pt x="872170" y="0"/>
                  </a:lnTo>
                  <a:lnTo>
                    <a:pt x="872170" y="3602237"/>
                  </a:lnTo>
                  <a:lnTo>
                    <a:pt x="0" y="3602237"/>
                  </a:lnTo>
                  <a:close/>
                </a:path>
              </a:pathLst>
            </a:custGeom>
            <a:solidFill>
              <a:srgbClr val="ABE3F9"/>
            </a:solidFill>
          </p:spPr>
          <p:txBody>
            <a:bodyPr/>
            <a:lstStyle/>
            <a:p>
              <a:endParaRPr lang="vi-VN"/>
            </a:p>
          </p:txBody>
        </p:sp>
      </p:grpSp>
      <p:grpSp>
        <p:nvGrpSpPr>
          <p:cNvPr id="4" name="Group 4"/>
          <p:cNvGrpSpPr/>
          <p:nvPr/>
        </p:nvGrpSpPr>
        <p:grpSpPr>
          <a:xfrm>
            <a:off x="1389974" y="9134036"/>
            <a:ext cx="2376677" cy="237667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txBody>
            <a:bodyPr/>
            <a:lstStyle/>
            <a:p>
              <a:endParaRPr lang="vi-VN"/>
            </a:p>
          </p:txBody>
        </p:sp>
      </p:grpSp>
      <p:sp>
        <p:nvSpPr>
          <p:cNvPr id="6" name="Freeform 6"/>
          <p:cNvSpPr/>
          <p:nvPr/>
        </p:nvSpPr>
        <p:spPr>
          <a:xfrm>
            <a:off x="2959102" y="2905694"/>
            <a:ext cx="15137586" cy="4315442"/>
          </a:xfrm>
          <a:custGeom>
            <a:avLst/>
            <a:gdLst/>
            <a:ahLst/>
            <a:cxnLst/>
            <a:rect l="l" t="t" r="r" b="b"/>
            <a:pathLst>
              <a:path w="15137586" h="4315442">
                <a:moveTo>
                  <a:pt x="0" y="0"/>
                </a:moveTo>
                <a:lnTo>
                  <a:pt x="15137586" y="0"/>
                </a:lnTo>
                <a:lnTo>
                  <a:pt x="15137586" y="4315441"/>
                </a:lnTo>
                <a:lnTo>
                  <a:pt x="0" y="4315441"/>
                </a:lnTo>
                <a:lnTo>
                  <a:pt x="0" y="0"/>
                </a:lnTo>
                <a:close/>
              </a:path>
            </a:pathLst>
          </a:custGeom>
          <a:blipFill>
            <a:blip r:embed="rId2"/>
            <a:stretch>
              <a:fillRect/>
            </a:stretch>
          </a:blipFill>
        </p:spPr>
        <p:txBody>
          <a:bodyPr/>
          <a:lstStyle/>
          <a:p>
            <a:endParaRPr lang="vi-VN"/>
          </a:p>
        </p:txBody>
      </p:sp>
      <p:sp>
        <p:nvSpPr>
          <p:cNvPr id="7" name="TextBox 7"/>
          <p:cNvSpPr txBox="1"/>
          <p:nvPr/>
        </p:nvSpPr>
        <p:spPr>
          <a:xfrm>
            <a:off x="2959102" y="396528"/>
            <a:ext cx="9965265" cy="596265"/>
          </a:xfrm>
          <a:prstGeom prst="rect">
            <a:avLst/>
          </a:prstGeom>
        </p:spPr>
        <p:txBody>
          <a:bodyPr lIns="0" tIns="0" rIns="0" bIns="0" rtlCol="0" anchor="t">
            <a:spAutoFit/>
          </a:bodyPr>
          <a:lstStyle/>
          <a:p>
            <a:pPr algn="l">
              <a:lnSpc>
                <a:spcPts val="4620"/>
              </a:lnSpc>
            </a:pPr>
            <a:r>
              <a:rPr lang="en-US" sz="4200">
                <a:solidFill>
                  <a:srgbClr val="496592"/>
                </a:solidFill>
                <a:latin typeface="Montserrat"/>
                <a:ea typeface="Montserrat"/>
                <a:cs typeface="Montserrat"/>
                <a:sym typeface="Montserrat"/>
              </a:rPr>
              <a:t>Quy Trình Triển Khai Môi Trường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861</Words>
  <Application>Microsoft Office PowerPoint</Application>
  <PresentationFormat>Custom</PresentationFormat>
  <Paragraphs>85</Paragraphs>
  <Slides>13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Blacker Sans Text Bold</vt:lpstr>
      <vt:lpstr>Calibri</vt:lpstr>
      <vt:lpstr>Arial</vt:lpstr>
      <vt:lpstr>Roboto</vt:lpstr>
      <vt:lpstr>Montserrat</vt:lpstr>
      <vt:lpstr>Blacker Sans Text Bold Italics</vt:lpstr>
      <vt:lpstr>Roboto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QUẢN LÝ THAM GIA CÁC HẠOT ĐỘN GRENF LIU</dc:title>
  <cp:lastModifiedBy>Hưng Trần</cp:lastModifiedBy>
  <cp:revision>13</cp:revision>
  <dcterms:created xsi:type="dcterms:W3CDTF">2006-08-16T00:00:00Z</dcterms:created>
  <dcterms:modified xsi:type="dcterms:W3CDTF">2025-12-06T18:23:07Z</dcterms:modified>
  <dc:identifier>DAG6YQBhA6o</dc:identifier>
</cp:coreProperties>
</file>